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charts/chart1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4500" u="none">
                <a:solidFill>
                  <a:srgbClr val="000000"/>
                </a:solidFill>
                <a:latin typeface="Andale Mono"/>
              </a:defRPr>
            </a:pPr>
            <a:r>
              <a:rPr b="0" i="0" strike="noStrike" sz="4500" u="none">
                <a:solidFill>
                  <a:srgbClr val="000000"/>
                </a:solidFill>
                <a:latin typeface="Andale Mono"/>
              </a:rPr>
              <a:t>~3.2T tokens</a:t>
            </a:r>
          </a:p>
        </c:rich>
      </c:tx>
      <c:layout>
        <c:manualLayout>
          <c:xMode val="edge"/>
          <c:yMode val="edge"/>
          <c:x val="0.393859"/>
          <c:y val="0.478913"/>
          <c:w val="0.212282"/>
          <c:h val="0.0210871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312145"/>
          <c:y val="0.312145"/>
          <c:w val="0.375709"/>
          <c:h val="0.363209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chemeClr val="accent4">
                  <a:hueOff val="-1081314"/>
                  <a:satOff val="4338"/>
                  <a:lumOff val="-8931"/>
                </a:schemeClr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FF5400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explosion val="0"/>
            <c:spPr>
              <a:solidFill>
                <a:schemeClr val="accent5">
                  <a:lumOff val="-29866"/>
                </a:schemeClr>
              </a:solidFill>
              <a:ln w="12700" cap="flat">
                <a:noFill/>
                <a:miter lim="400000"/>
              </a:ln>
              <a:effectLst/>
            </c:spPr>
          </c:dPt>
          <c:dPt>
            <c:idx val="5"/>
            <c:explosion val="0"/>
            <c:spPr>
              <a:solidFill>
                <a:srgbClr val="890F00"/>
              </a:solidFill>
              <a:ln w="12700" cap="flat">
                <a:noFill/>
                <a:miter lim="400000"/>
              </a:ln>
              <a:effectLst/>
            </c:spPr>
          </c:dPt>
          <c:dPt>
            <c:idx val="6"/>
            <c:explosion val="0"/>
            <c:spPr>
              <a:solidFill>
                <a:srgbClr val="F9C321"/>
              </a:solidFill>
              <a:ln w="12700" cap="flat">
                <a:noFill/>
                <a:miter lim="400000"/>
              </a:ln>
              <a:effectLst/>
            </c:spPr>
          </c:dPt>
          <c:dPt>
            <c:idx val="7"/>
            <c:explosion val="0"/>
            <c:spPr>
              <a:solidFill>
                <a:srgbClr val="FFA222"/>
              </a:solidFill>
              <a:ln w="12700" cap="flat">
                <a:noFill/>
                <a:miter lim="400000"/>
              </a:ln>
              <a:effectLst/>
            </c:spPr>
          </c:dPt>
          <c:dPt>
            <c:idx val="8"/>
            <c:explosion val="0"/>
            <c:spPr>
              <a:solidFill>
                <a:srgbClr val="FF6A22"/>
              </a:solidFill>
              <a:ln w="12700" cap="flat">
                <a:noFill/>
                <a:miter lim="400000"/>
              </a:ln>
              <a:effectLst/>
            </c:spPr>
          </c:dPt>
          <c:dPt>
            <c:idx val="9"/>
            <c:explosion val="0"/>
            <c:spPr>
              <a:solidFill>
                <a:srgbClr val="F03E2A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7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8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9"/>
              <c:numFmt formatCode="#,##0%" sourceLinked="0"/>
              <c:txPr>
                <a:bodyPr/>
                <a:lstStyle/>
                <a:p>
                  <a:pPr>
                    <a:defRPr b="0" i="0" strike="noStrike" sz="2640" u="none">
                      <a:solidFill>
                        <a:srgbClr val="000000"/>
                      </a:solidFill>
                      <a:latin typeface="Andale Mono"/>
                    </a:defRPr>
                  </a:pPr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2640" u="none">
                    <a:solidFill>
                      <a:srgbClr val="000000"/>
                    </a:solidFill>
                    <a:latin typeface="Andale Mono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custDash>
                    <a:ds d="100000" sp="200000"/>
                  </a:custDash>
                  <a:miter lim="400000"/>
                </a:ln>
                <a:effectLst/>
              </c:spPr>
            </c:leaderLines>
          </c:dLbls>
          <c:cat>
            <c:strRef>
              <c:f>Sheet1!$B$1:$K$1</c:f>
              <c:strCache>
                <c:ptCount val="10"/>
                <c:pt idx="0">
                  <c:v>filtered web (multiling)</c:v>
                </c:pt>
                <c:pt idx="1">
                  <c:v>books</c:v>
                </c:pt>
                <c:pt idx="2">
                  <c:v>news (en)</c:v>
                </c:pt>
                <c:pt idx="3">
                  <c:v>conversations (multiling)</c:v>
                </c:pt>
                <c:pt idx="4">
                  <c:v>wikipedia (multiling)</c:v>
                </c:pt>
                <c:pt idx="5">
                  <c:v>github</c:v>
                </c:pt>
                <c:pt idx="6">
                  <c:v>forums</c:v>
                </c:pt>
                <c:pt idx="7">
                  <c:v>massiveweb (en)</c:v>
                </c:pt>
                <c:pt idx="8">
                  <c:v>c4</c:v>
                </c:pt>
                <c:pt idx="9">
                  <c:v>arxiv</c:v>
                </c:pt>
              </c:strCache>
            </c:strRef>
          </c:cat>
          <c:val>
            <c:numRef>
              <c:f>Sheet1!$B$2:$K$2</c:f>
              <c:numCache>
                <c:ptCount val="10"/>
                <c:pt idx="0">
                  <c:v>210.600000</c:v>
                </c:pt>
                <c:pt idx="1">
                  <c:v>560.000000</c:v>
                </c:pt>
                <c:pt idx="2">
                  <c:v>676.000000</c:v>
                </c:pt>
                <c:pt idx="3">
                  <c:v>390.000000</c:v>
                </c:pt>
                <c:pt idx="4">
                  <c:v>31.200000</c:v>
                </c:pt>
                <c:pt idx="5">
                  <c:v>422.000000</c:v>
                </c:pt>
                <c:pt idx="6">
                  <c:v>247.000000</c:v>
                </c:pt>
                <c:pt idx="7">
                  <c:v>506.000000</c:v>
                </c:pt>
                <c:pt idx="8">
                  <c:v>182.000000</c:v>
                </c:pt>
                <c:pt idx="9">
                  <c:v>56.000000</c:v>
                </c:pt>
              </c:numCache>
            </c:numRef>
          </c:val>
        </c:ser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Heron flying low over a beach with a short fence in the foreground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View of beach and sea from a grassy sand dune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2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1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8.tif"/><Relationship Id="rId4" Type="http://schemas.openxmlformats.org/officeDocument/2006/relationships/image" Target="../media/image1.jpeg"/><Relationship Id="rId5" Type="http://schemas.openxmlformats.org/officeDocument/2006/relationships/image" Target="../media/image10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Relationship Id="rId3" Type="http://schemas.openxmlformats.org/officeDocument/2006/relationships/hyperlink" Target="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hyperlink" Target="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Relationship Id="rId3" Type="http://schemas.openxmlformats.org/officeDocument/2006/relationships/hyperlink" Target="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Relationship Id="rId3" Type="http://schemas.openxmlformats.org/officeDocument/2006/relationships/hyperlink" Target="" TargetMode="Externa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Relationship Id="rId3" Type="http://schemas.openxmlformats.org/officeDocument/2006/relationships/hyperlink" Target="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qwnjvbhhwqj.png" descr="qwnjvbhhwqj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2277" y="2684277"/>
            <a:ext cx="10379446" cy="10379446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20" name="The Call of the Transformer"/>
          <p:cNvSpPr txBox="1"/>
          <p:nvPr/>
        </p:nvSpPr>
        <p:spPr>
          <a:xfrm>
            <a:off x="2952368" y="437457"/>
            <a:ext cx="18479263" cy="1941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1000">
                <a:latin typeface="Graphik"/>
                <a:ea typeface="Graphik"/>
                <a:cs typeface="Graphik"/>
                <a:sym typeface="Graphik"/>
              </a:defRPr>
            </a:pPr>
            <a:r>
              <a:t>The Call of the </a:t>
            </a:r>
            <a:r>
              <a:rPr b="1"/>
              <a:t>Transformer</a:t>
            </a:r>
          </a:p>
        </p:txBody>
      </p:sp>
      <p:sp>
        <p:nvSpPr>
          <p:cNvPr id="121" name="generated with Stable Diffusion 2.1"/>
          <p:cNvSpPr txBox="1"/>
          <p:nvPr/>
        </p:nvSpPr>
        <p:spPr>
          <a:xfrm>
            <a:off x="17511630" y="13175396"/>
            <a:ext cx="4241293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000">
                <a:latin typeface="Graphik"/>
                <a:ea typeface="Graphik"/>
                <a:cs typeface="Graphik"/>
                <a:sym typeface="Graphik"/>
              </a:defRPr>
            </a:pPr>
            <a:r>
              <a:t>generated with Stable Diffusion </a:t>
            </a:r>
            <a:r>
              <a:rPr b="1"/>
              <a:t>2.1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846" y="2558376"/>
            <a:ext cx="8632925" cy="10377248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Transform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Transformer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56229" y="2540000"/>
            <a:ext cx="7620001" cy="10337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Line"/>
          <p:cNvSpPr/>
          <p:nvPr/>
        </p:nvSpPr>
        <p:spPr>
          <a:xfrm>
            <a:off x="13055103" y="7433387"/>
            <a:ext cx="5829811" cy="1000954"/>
          </a:xfrm>
          <a:prstGeom prst="line">
            <a:avLst/>
          </a:prstGeom>
          <a:ln w="50800">
            <a:solidFill>
              <a:schemeClr val="accent2">
                <a:hueOff val="260011"/>
                <a:satOff val="17755"/>
                <a:lumOff val="-2543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67" name="Rounded Rectangle Rounded rectangle" descr="Rounded Rectangle Rounded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44514" y="8545196"/>
            <a:ext cx="1878677" cy="1194416"/>
          </a:xfrm>
          <a:prstGeom prst="rect">
            <a:avLst/>
          </a:prstGeom>
        </p:spPr>
      </p:pic>
      <p:sp>
        <p:nvSpPr>
          <p:cNvPr id="169" name="we will focus on these"/>
          <p:cNvSpPr txBox="1"/>
          <p:nvPr/>
        </p:nvSpPr>
        <p:spPr>
          <a:xfrm rot="18503837">
            <a:off x="10690366" y="6994743"/>
            <a:ext cx="4045459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we will focus on these</a:t>
            </a:r>
          </a:p>
        </p:txBody>
      </p:sp>
      <p:pic>
        <p:nvPicPr>
          <p:cNvPr id="170" name="Rounded Rectangle Rounded rectangle" descr="Rounded Rectangle Rounded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20645" y="6754196"/>
            <a:ext cx="1878677" cy="1194416"/>
          </a:xfrm>
          <a:prstGeom prst="rect">
            <a:avLst/>
          </a:prstGeom>
        </p:spPr>
      </p:pic>
      <p:sp>
        <p:nvSpPr>
          <p:cNvPr id="172" name="Line"/>
          <p:cNvSpPr/>
          <p:nvPr/>
        </p:nvSpPr>
        <p:spPr>
          <a:xfrm>
            <a:off x="12999903" y="7420914"/>
            <a:ext cx="3506149" cy="1654486"/>
          </a:xfrm>
          <a:prstGeom prst="line">
            <a:avLst/>
          </a:prstGeom>
          <a:ln w="50800">
            <a:solidFill>
              <a:schemeClr val="accent2">
                <a:hueOff val="260011"/>
                <a:satOff val="17755"/>
                <a:lumOff val="-2543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73" name="Rounded Rectangle Rounded rectangle" descr="Rounded Rectangle Rounded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84779" y="8485115"/>
            <a:ext cx="1878677" cy="1194416"/>
          </a:xfrm>
          <a:prstGeom prst="rect">
            <a:avLst/>
          </a:prstGeom>
        </p:spPr>
      </p:pic>
      <p:sp>
        <p:nvSpPr>
          <p:cNvPr id="175" name="Line"/>
          <p:cNvSpPr/>
          <p:nvPr/>
        </p:nvSpPr>
        <p:spPr>
          <a:xfrm>
            <a:off x="13037505" y="7413939"/>
            <a:ext cx="5835308" cy="1"/>
          </a:xfrm>
          <a:prstGeom prst="line">
            <a:avLst/>
          </a:prstGeom>
          <a:ln w="50800">
            <a:solidFill>
              <a:schemeClr val="accent2">
                <a:hueOff val="260011"/>
                <a:satOff val="17755"/>
                <a:lumOff val="-2543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2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8" dur="2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2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0"/>
                            </p:stCondLst>
                            <p:childTnLst>
                              <p:par>
                                <p:cTn id="34" presetClass="entr" nodeType="afterEffect" presetID="10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6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38" presetClass="entr" nodeType="afterEffect" presetID="10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0" dur="2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" grpId="4"/>
      <p:bldP build="whole" bldLvl="1" animBg="1" rev="0" advAuto="0" spid="173" grpId="8"/>
      <p:bldP build="whole" bldLvl="1" animBg="1" rev="0" advAuto="0" spid="166" grpId="6"/>
      <p:bldP build="whole" bldLvl="1" animBg="1" rev="0" advAuto="0" spid="172" grpId="7"/>
      <p:bldP build="whole" bldLvl="1" animBg="1" rev="0" advAuto="0" spid="163" grpId="1"/>
      <p:bldP build="whole" bldLvl="1" animBg="1" rev="0" advAuto="0" spid="167" grpId="9"/>
      <p:bldP build="whole" bldLvl="1" animBg="1" rev="0" advAuto="0" spid="175" grpId="5"/>
      <p:bldP build="whole" bldLvl="1" animBg="1" rev="0" advAuto="0" spid="169" grpId="3"/>
      <p:bldP build="whole" bldLvl="1" animBg="1" rev="0" advAuto="0" spid="165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Attention</a:t>
            </a:r>
          </a:p>
        </p:txBody>
      </p:sp>
      <p:sp>
        <p:nvSpPr>
          <p:cNvPr id="178" name="Why queries, keys, and values?"/>
          <p:cNvSpPr txBox="1"/>
          <p:nvPr/>
        </p:nvSpPr>
        <p:spPr>
          <a:xfrm>
            <a:off x="1689100" y="3326058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Graphik"/>
                <a:ea typeface="Graphik"/>
                <a:cs typeface="Graphik"/>
                <a:sym typeface="Graphik"/>
              </a:defRPr>
            </a:pPr>
            <a:r>
              <a:t>Why </a:t>
            </a:r>
            <a:r>
              <a:rPr b="1">
                <a:solidFill>
                  <a:schemeClr val="accent2">
                    <a:hueOff val="260011"/>
                    <a:satOff val="17755"/>
                    <a:lumOff val="-25437"/>
                  </a:schemeClr>
                </a:solidFill>
              </a:rPr>
              <a:t>q</a:t>
            </a:r>
            <a:r>
              <a:t>ueries, </a:t>
            </a:r>
            <a:r>
              <a:rPr b="1">
                <a:solidFill>
                  <a:schemeClr val="accent2">
                    <a:hueOff val="260011"/>
                    <a:satOff val="17755"/>
                    <a:lumOff val="-25437"/>
                  </a:schemeClr>
                </a:solidFill>
              </a:rPr>
              <a:t>k</a:t>
            </a:r>
            <a:r>
              <a:t>eys, and </a:t>
            </a:r>
            <a:r>
              <a:rPr b="1">
                <a:solidFill>
                  <a:schemeClr val="accent2">
                    <a:hueOff val="260011"/>
                    <a:satOff val="17755"/>
                    <a:lumOff val="-25437"/>
                  </a:schemeClr>
                </a:solidFill>
              </a:rPr>
              <a:t>v</a:t>
            </a:r>
            <a:r>
              <a:t>alues?</a:t>
            </a:r>
          </a:p>
        </p:txBody>
      </p:sp>
      <p:grpSp>
        <p:nvGrpSpPr>
          <p:cNvPr id="190" name="Group"/>
          <p:cNvGrpSpPr/>
          <p:nvPr/>
        </p:nvGrpSpPr>
        <p:grpSpPr>
          <a:xfrm>
            <a:off x="4533162" y="5757644"/>
            <a:ext cx="11043049" cy="6788750"/>
            <a:chOff x="0" y="0"/>
            <a:chExt cx="11043048" cy="6788748"/>
          </a:xfrm>
        </p:grpSpPr>
        <p:sp>
          <p:nvSpPr>
            <p:cNvPr id="179" name="Coins"/>
            <p:cNvSpPr/>
            <p:nvPr/>
          </p:nvSpPr>
          <p:spPr>
            <a:xfrm>
              <a:off x="4274627" y="0"/>
              <a:ext cx="6768422" cy="6788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chemeClr val="accent2">
                <a:hueOff val="260011"/>
                <a:satOff val="17755"/>
                <a:lumOff val="-2543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0" name="DATABASE"/>
            <p:cNvSpPr txBox="1"/>
            <p:nvPr/>
          </p:nvSpPr>
          <p:spPr>
            <a:xfrm>
              <a:off x="5772589" y="566368"/>
              <a:ext cx="3772497" cy="952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60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DATABASE</a:t>
              </a:r>
            </a:p>
          </p:txBody>
        </p:sp>
        <p:sp>
          <p:nvSpPr>
            <p:cNvPr id="181" name="Text"/>
            <p:cNvSpPr txBox="1"/>
            <p:nvPr/>
          </p:nvSpPr>
          <p:spPr>
            <a:xfrm>
              <a:off x="7103391" y="2417917"/>
              <a:ext cx="1110893" cy="543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5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</a:p>
          </p:txBody>
        </p:sp>
        <p:sp>
          <p:nvSpPr>
            <p:cNvPr id="182" name="Text"/>
            <p:cNvSpPr txBox="1"/>
            <p:nvPr/>
          </p:nvSpPr>
          <p:spPr>
            <a:xfrm>
              <a:off x="7097264" y="3186172"/>
              <a:ext cx="1123147" cy="543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5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</a:p>
          </p:txBody>
        </p:sp>
        <p:sp>
          <p:nvSpPr>
            <p:cNvPr id="183" name="Text"/>
            <p:cNvSpPr txBox="1"/>
            <p:nvPr/>
          </p:nvSpPr>
          <p:spPr>
            <a:xfrm>
              <a:off x="7099299" y="3934402"/>
              <a:ext cx="1119077" cy="547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5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</a:p>
          </p:txBody>
        </p:sp>
        <p:sp>
          <p:nvSpPr>
            <p:cNvPr id="184" name="Text"/>
            <p:cNvSpPr txBox="1"/>
            <p:nvPr/>
          </p:nvSpPr>
          <p:spPr>
            <a:xfrm>
              <a:off x="7103391" y="4686427"/>
              <a:ext cx="1110893" cy="543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5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</a:p>
          </p:txBody>
        </p:sp>
        <p:sp>
          <p:nvSpPr>
            <p:cNvPr id="185" name="Text"/>
            <p:cNvSpPr txBox="1"/>
            <p:nvPr/>
          </p:nvSpPr>
          <p:spPr>
            <a:xfrm>
              <a:off x="7102969" y="5434657"/>
              <a:ext cx="1111737" cy="547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5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</a:p>
          </p:txBody>
        </p:sp>
        <p:sp>
          <p:nvSpPr>
            <p:cNvPr id="186" name="Text"/>
            <p:cNvSpPr txBox="1"/>
            <p:nvPr/>
          </p:nvSpPr>
          <p:spPr>
            <a:xfrm>
              <a:off x="7102282" y="6172084"/>
              <a:ext cx="1113111" cy="547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5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31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xmlns:a="http://schemas.openxmlformats.org/drawingml/2006/main" sz="31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</a:p>
          </p:txBody>
        </p:sp>
        <p:sp>
          <p:nvSpPr>
            <p:cNvPr id="187" name="Text"/>
            <p:cNvSpPr txBox="1"/>
            <p:nvPr/>
          </p:nvSpPr>
          <p:spPr>
            <a:xfrm>
              <a:off x="0" y="5156606"/>
              <a:ext cx="457900" cy="8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500">
                  <a:solidFill>
                    <a:schemeClr val="accent2">
                      <a:hueOff val="260011"/>
                      <a:satOff val="17755"/>
                      <a:lumOff val="-25437"/>
                    </a:schemeClr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5850" i="1">
                        <a:solidFill>
                          <a:srgbClr val="007B76"/>
                        </a:solidFill>
                        <a:latin typeface="Cambria Math" panose="02040503050406030204" pitchFamily="18" charset="0"/>
                      </a:rPr>
                      <m:t>q</m:t>
                    </m:r>
                  </m:oMath>
                </m:oMathPara>
              </a14:m>
              <a:endParaRPr>
                <a:solidFill>
                  <a:srgbClr val="007B76"/>
                </a:solidFill>
              </a:endParaRPr>
            </a:p>
          </p:txBody>
        </p:sp>
        <p:sp>
          <p:nvSpPr>
            <p:cNvPr id="191" name="Connection Line"/>
            <p:cNvSpPr/>
            <p:nvPr/>
          </p:nvSpPr>
          <p:spPr>
            <a:xfrm>
              <a:off x="518259" y="5693073"/>
              <a:ext cx="6584711" cy="14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rnd">
              <a:solidFill>
                <a:schemeClr val="accent2"/>
              </a:solidFill>
              <a:custDash>
                <a:ds d="100000" sp="200000"/>
              </a:custDash>
              <a:round/>
              <a:headEnd type="diamond" w="med" len="med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9" name="hit"/>
            <p:cNvSpPr txBox="1"/>
            <p:nvPr/>
          </p:nvSpPr>
          <p:spPr>
            <a:xfrm>
              <a:off x="3515279" y="5156518"/>
              <a:ext cx="530734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chemeClr val="accent2">
                      <a:hueOff val="260011"/>
                      <a:satOff val="17755"/>
                      <a:lumOff val="-25437"/>
                    </a:schemeClr>
                  </a:solidFill>
                </a:defRPr>
              </a:lvl1pPr>
            </a:lstStyle>
            <a:p>
              <a:pPr/>
              <a:r>
                <a:t>hit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2"/>
      <p:bldP build="whole" bldLvl="1" animBg="1" rev="0" advAuto="0" spid="17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Attention</a:t>
            </a:r>
          </a:p>
        </p:txBody>
      </p:sp>
      <p:sp>
        <p:nvSpPr>
          <p:cNvPr id="194" name="brief seq2seq (encoder-decoder) background"/>
          <p:cNvSpPr txBox="1"/>
          <p:nvPr/>
        </p:nvSpPr>
        <p:spPr>
          <a:xfrm>
            <a:off x="1823818" y="3609243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Graphik"/>
                <a:ea typeface="Graphik"/>
                <a:cs typeface="Graphik"/>
                <a:sym typeface="Graphik"/>
              </a:defRPr>
            </a:pPr>
            <a:r>
              <a:t>brief </a:t>
            </a:r>
            <a:r>
              <a:rPr b="1"/>
              <a:t>seq2seq </a:t>
            </a:r>
            <a:r>
              <a:t>(encoder-decoder) background</a:t>
            </a:r>
          </a:p>
        </p:txBody>
      </p:sp>
      <p:sp>
        <p:nvSpPr>
          <p:cNvPr id="195" name="hidden state"/>
          <p:cNvSpPr txBox="1"/>
          <p:nvPr/>
        </p:nvSpPr>
        <p:spPr>
          <a:xfrm>
            <a:off x="2170236" y="6603999"/>
            <a:ext cx="7456883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hidden state</a:t>
            </a:r>
          </a:p>
        </p:txBody>
      </p:sp>
      <p:pic>
        <p:nvPicPr>
          <p:cNvPr id="196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9298091" y="10048207"/>
            <a:ext cx="6634417" cy="254001"/>
          </a:xfrm>
          <a:prstGeom prst="rect">
            <a:avLst/>
          </a:prstGeom>
        </p:spPr>
      </p:pic>
      <p:sp>
        <p:nvSpPr>
          <p:cNvPr id="198" name="input sequence is compressed into a single fixed-length vector representation"/>
          <p:cNvSpPr txBox="1"/>
          <p:nvPr/>
        </p:nvSpPr>
        <p:spPr>
          <a:xfrm>
            <a:off x="1661296" y="8817082"/>
            <a:ext cx="8474762" cy="85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defRPr b="0" sz="2500"/>
            </a:lvl1pPr>
          </a:lstStyle>
          <a:p>
            <a:pPr/>
            <a:r>
              <a:t>input sequence is compressed into a single fixed-length vector representation</a:t>
            </a:r>
          </a:p>
        </p:txBody>
      </p:sp>
      <p:sp>
        <p:nvSpPr>
          <p:cNvPr id="199" name="the decoder sees the same representation of the input at every time step"/>
          <p:cNvSpPr txBox="1"/>
          <p:nvPr/>
        </p:nvSpPr>
        <p:spPr>
          <a:xfrm>
            <a:off x="1661296" y="9925600"/>
            <a:ext cx="8474762" cy="85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defRPr b="0" sz="2500"/>
            </a:lvl1pPr>
          </a:lstStyle>
          <a:p>
            <a:pPr/>
            <a:r>
              <a:t>the decoder sees the same representation of the input at every time step</a:t>
            </a:r>
          </a:p>
        </p:txBody>
      </p:sp>
      <p:sp>
        <p:nvSpPr>
          <p:cNvPr id="200" name="the state is not able to cope with long-term dependencies"/>
          <p:cNvSpPr txBox="1"/>
          <p:nvPr/>
        </p:nvSpPr>
        <p:spPr>
          <a:xfrm>
            <a:off x="1661296" y="11224619"/>
            <a:ext cx="8474762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defRPr b="0" sz="2500"/>
            </a:lvl1pPr>
          </a:lstStyle>
          <a:p>
            <a:pPr/>
            <a:r>
              <a:t>the state is not able to cope with long-term dependencies </a:t>
            </a: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90585" y="6609250"/>
            <a:ext cx="10255122" cy="577507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Rectangle"/>
          <p:cNvSpPr/>
          <p:nvPr/>
        </p:nvSpPr>
        <p:spPr>
          <a:xfrm>
            <a:off x="13577773" y="11707956"/>
            <a:ext cx="840150" cy="6512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4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203" name="Rectangle"/>
          <p:cNvSpPr/>
          <p:nvPr/>
        </p:nvSpPr>
        <p:spPr>
          <a:xfrm>
            <a:off x="14897991" y="11707956"/>
            <a:ext cx="840150" cy="6512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375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75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</p:txBody>
      </p:sp>
      <p:sp>
        <p:nvSpPr>
          <p:cNvPr id="204" name="Rectangle"/>
          <p:cNvSpPr/>
          <p:nvPr/>
        </p:nvSpPr>
        <p:spPr>
          <a:xfrm>
            <a:off x="16218209" y="11707956"/>
            <a:ext cx="840149" cy="6512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395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</a:p>
        </p:txBody>
      </p:sp>
      <p:sp>
        <p:nvSpPr>
          <p:cNvPr id="205" name="Rectangle"/>
          <p:cNvSpPr/>
          <p:nvPr/>
        </p:nvSpPr>
        <p:spPr>
          <a:xfrm>
            <a:off x="19764210" y="6715663"/>
            <a:ext cx="1035487" cy="6512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4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206" name="Rectangle"/>
          <p:cNvSpPr/>
          <p:nvPr/>
        </p:nvSpPr>
        <p:spPr>
          <a:xfrm>
            <a:off x="20949711" y="6715663"/>
            <a:ext cx="1035486" cy="6512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3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</p:txBody>
      </p:sp>
      <p:sp>
        <p:nvSpPr>
          <p:cNvPr id="207" name="Rectangle"/>
          <p:cNvSpPr/>
          <p:nvPr/>
        </p:nvSpPr>
        <p:spPr>
          <a:xfrm>
            <a:off x="22135211" y="6715663"/>
            <a:ext cx="1035487" cy="6512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395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2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2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2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2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5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2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500"/>
                            </p:stCondLst>
                            <p:childTnLst>
                              <p:par>
                                <p:cTn id="34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2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500"/>
                            </p:stCondLst>
                            <p:childTnLst>
                              <p:par>
                                <p:cTn id="38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10" grpId="10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5"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ID="10" grpId="1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0" dur="2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ID="10" grpId="1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5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ID="10" grpId="1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0" dur="2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13"/>
      <p:bldP build="whole" bldLvl="1" animBg="1" rev="0" advAuto="0" spid="194" grpId="1"/>
      <p:bldP build="whole" bldLvl="1" animBg="1" rev="0" advAuto="0" spid="207" grpId="3"/>
      <p:bldP build="whole" bldLvl="1" animBg="1" rev="0" advAuto="0" spid="198" grpId="11"/>
      <p:bldP build="whole" bldLvl="1" animBg="1" rev="0" advAuto="0" spid="203" grpId="6"/>
      <p:bldP build="whole" bldLvl="1" animBg="1" rev="0" advAuto="0" spid="196" grpId="9"/>
      <p:bldP build="whole" bldLvl="1" animBg="1" rev="0" advAuto="0" spid="204" grpId="7"/>
      <p:bldP build="whole" bldLvl="1" animBg="1" rev="0" advAuto="0" spid="199" grpId="12"/>
      <p:bldP build="whole" bldLvl="1" animBg="1" rev="0" advAuto="0" spid="202" grpId="8"/>
      <p:bldP build="whole" bldLvl="1" animBg="1" rev="0" advAuto="0" spid="195" grpId="10"/>
      <p:bldP build="whole" bldLvl="1" animBg="1" rev="0" advAuto="0" spid="206" grpId="5"/>
      <p:bldP build="whole" bldLvl="1" animBg="1" rev="0" advAuto="0" spid="205" grpId="4"/>
      <p:bldP build="whole" bldLvl="1" animBg="1" rev="0" advAuto="0" spid="201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Attention</a:t>
            </a:r>
          </a:p>
        </p:txBody>
      </p:sp>
      <p:sp>
        <p:nvSpPr>
          <p:cNvPr id="210" name="DATABASE"/>
          <p:cNvSpPr txBox="1"/>
          <p:nvPr/>
        </p:nvSpPr>
        <p:spPr>
          <a:xfrm>
            <a:off x="10305752" y="6862886"/>
            <a:ext cx="3772496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211" name="Text"/>
          <p:cNvSpPr txBox="1"/>
          <p:nvPr/>
        </p:nvSpPr>
        <p:spPr>
          <a:xfrm>
            <a:off x="11636554" y="8714435"/>
            <a:ext cx="1110892" cy="543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12" name="Text"/>
          <p:cNvSpPr txBox="1"/>
          <p:nvPr/>
        </p:nvSpPr>
        <p:spPr>
          <a:xfrm>
            <a:off x="11630426" y="9482689"/>
            <a:ext cx="1123148" cy="543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13" name="Text"/>
          <p:cNvSpPr txBox="1"/>
          <p:nvPr/>
        </p:nvSpPr>
        <p:spPr>
          <a:xfrm>
            <a:off x="11632461" y="10230920"/>
            <a:ext cx="1119078" cy="547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14" name="Text"/>
          <p:cNvSpPr txBox="1"/>
          <p:nvPr/>
        </p:nvSpPr>
        <p:spPr>
          <a:xfrm>
            <a:off x="11636554" y="10982944"/>
            <a:ext cx="1110892" cy="543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15" name="Text"/>
          <p:cNvSpPr txBox="1"/>
          <p:nvPr/>
        </p:nvSpPr>
        <p:spPr>
          <a:xfrm>
            <a:off x="11636131" y="11731175"/>
            <a:ext cx="1111738" cy="547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16" name="Text"/>
          <p:cNvSpPr txBox="1"/>
          <p:nvPr/>
        </p:nvSpPr>
        <p:spPr>
          <a:xfrm>
            <a:off x="11635445" y="12468602"/>
            <a:ext cx="1113110" cy="547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17" name="self-attention"/>
          <p:cNvSpPr txBox="1"/>
          <p:nvPr/>
        </p:nvSpPr>
        <p:spPr>
          <a:xfrm>
            <a:off x="1886128" y="5767336"/>
            <a:ext cx="7025889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Graphik"/>
                <a:ea typeface="Graphik"/>
                <a:cs typeface="Graphik"/>
                <a:sym typeface="Graphik"/>
              </a:defRPr>
            </a:pPr>
            <a:r>
              <a:rPr b="1">
                <a:solidFill>
                  <a:schemeClr val="accent5">
                    <a:lumOff val="-29866"/>
                  </a:schemeClr>
                </a:solidFill>
              </a:rPr>
              <a:t>self</a:t>
            </a:r>
            <a:r>
              <a:t>-attention</a:t>
            </a:r>
          </a:p>
        </p:txBody>
      </p:sp>
      <p:sp>
        <p:nvSpPr>
          <p:cNvPr id="218" name="cross-attention"/>
          <p:cNvSpPr txBox="1"/>
          <p:nvPr/>
        </p:nvSpPr>
        <p:spPr>
          <a:xfrm>
            <a:off x="15476076" y="5767336"/>
            <a:ext cx="7025889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Graphik"/>
                <a:ea typeface="Graphik"/>
                <a:cs typeface="Graphik"/>
                <a:sym typeface="Graphik"/>
              </a:defRPr>
            </a:pP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cross</a:t>
            </a:r>
            <a:r>
              <a:t>-attention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1999" y="3001500"/>
            <a:ext cx="7620001" cy="1033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Rounded Rectangle Rounded rectangle" descr="Rounded Rectangle Rounded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87252" y="8717677"/>
            <a:ext cx="2226385" cy="1584770"/>
          </a:xfrm>
          <a:prstGeom prst="rect">
            <a:avLst/>
          </a:prstGeom>
        </p:spPr>
      </p:pic>
      <p:pic>
        <p:nvPicPr>
          <p:cNvPr id="222" name="Rounded Rectangle Rounded rectangle" descr="Rounded Rectangle Rounded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92972" y="8717677"/>
            <a:ext cx="2226384" cy="1584770"/>
          </a:xfrm>
          <a:prstGeom prst="rect">
            <a:avLst/>
          </a:prstGeom>
        </p:spPr>
      </p:pic>
      <p:pic>
        <p:nvPicPr>
          <p:cNvPr id="224" name="Rounded Rectangle Rounded rectangle" descr="Rounded Rectangle Rounded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92972" y="7031814"/>
            <a:ext cx="2226384" cy="158477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4" grpId="6"/>
      <p:bldP build="whole" bldLvl="1" animBg="1" rev="0" advAuto="0" spid="218" grpId="5"/>
      <p:bldP build="whole" bldLvl="1" animBg="1" rev="0" advAuto="0" spid="220" grpId="3"/>
      <p:bldP build="whole" bldLvl="1" animBg="1" rev="0" advAuto="0" spid="222" grpId="4"/>
      <p:bldP build="whole" bldLvl="1" animBg="1" rev="0" advAuto="0" spid="219" grpId="1"/>
      <p:bldP build="whole" bldLvl="1" animBg="1" rev="0" advAuto="0" spid="217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Attention</a:t>
            </a:r>
          </a:p>
        </p:txBody>
      </p:sp>
      <p:sp>
        <p:nvSpPr>
          <p:cNvPr id="228" name="Text"/>
          <p:cNvSpPr txBox="1"/>
          <p:nvPr/>
        </p:nvSpPr>
        <p:spPr>
          <a:xfrm>
            <a:off x="11635445" y="12468602"/>
            <a:ext cx="1113110" cy="547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5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229" name="multi-head"/>
          <p:cNvSpPr txBox="1"/>
          <p:nvPr/>
        </p:nvSpPr>
        <p:spPr>
          <a:xfrm>
            <a:off x="14908040" y="1932898"/>
            <a:ext cx="7025889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multi-head</a:t>
            </a:r>
          </a:p>
        </p:txBody>
      </p:sp>
      <p:sp>
        <p:nvSpPr>
          <p:cNvPr id="230" name="single-head"/>
          <p:cNvSpPr txBox="1"/>
          <p:nvPr/>
        </p:nvSpPr>
        <p:spPr>
          <a:xfrm>
            <a:off x="2347298" y="1932898"/>
            <a:ext cx="7025890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single-head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8840" y="5295556"/>
            <a:ext cx="8222806" cy="7771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12534" y="5260151"/>
            <a:ext cx="8216901" cy="7410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2"/>
      <p:bldP build="whole" bldLvl="1" animBg="1" rev="0" advAuto="0" spid="231" grpId="3"/>
      <p:bldP build="whole" bldLvl="1" animBg="1" rev="0" advAuto="0" spid="232" grpId="4"/>
      <p:bldP build="whole" bldLvl="1" animBg="1" rev="0" advAuto="0" spid="23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Attention</a:t>
            </a:r>
          </a:p>
        </p:txBody>
      </p:sp>
      <p:sp>
        <p:nvSpPr>
          <p:cNvPr id="235" name="masked"/>
          <p:cNvSpPr txBox="1"/>
          <p:nvPr/>
        </p:nvSpPr>
        <p:spPr>
          <a:xfrm>
            <a:off x="14908040" y="1932898"/>
            <a:ext cx="7025889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masked</a:t>
            </a:r>
          </a:p>
        </p:txBody>
      </p:sp>
      <p:sp>
        <p:nvSpPr>
          <p:cNvPr id="236" name="non-masked"/>
          <p:cNvSpPr txBox="1"/>
          <p:nvPr/>
        </p:nvSpPr>
        <p:spPr>
          <a:xfrm>
            <a:off x="2347298" y="1932898"/>
            <a:ext cx="7025890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non-masked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321" y="6886816"/>
            <a:ext cx="4307206" cy="4070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5285" y="6886816"/>
            <a:ext cx="4513789" cy="4070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08040" y="5986142"/>
            <a:ext cx="7025889" cy="5872002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0"/>
          <p:cNvSpPr txBox="1"/>
          <p:nvPr/>
        </p:nvSpPr>
        <p:spPr>
          <a:xfrm>
            <a:off x="18737219" y="6019799"/>
            <a:ext cx="1844041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0</a:t>
            </a:r>
          </a:p>
        </p:txBody>
      </p:sp>
      <p:pic>
        <p:nvPicPr>
          <p:cNvPr id="241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289961">
            <a:off x="14236462" y="8615006"/>
            <a:ext cx="8798916" cy="1016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1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1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4"/>
      <p:bldP build="whole" bldLvl="1" animBg="1" rev="0" advAuto="0" spid="238" grpId="3"/>
      <p:bldP build="whole" bldLvl="1" animBg="1" rev="0" advAuto="0" spid="239" grpId="5"/>
      <p:bldP build="whole" bldLvl="1" animBg="1" rev="0" advAuto="0" spid="241" grpId="7"/>
      <p:bldP build="whole" bldLvl="1" animBg="1" rev="0" advAuto="0" spid="235" grpId="2"/>
      <p:bldP build="whole" bldLvl="1" animBg="1" rev="0" advAuto="0" spid="240" grpId="6"/>
      <p:bldP build="whole" bldLvl="1" animBg="1" rev="0" advAuto="0" spid="23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Attention</a:t>
            </a:r>
          </a:p>
        </p:txBody>
      </p:sp>
      <p:grpSp>
        <p:nvGrpSpPr>
          <p:cNvPr id="265" name="Group"/>
          <p:cNvGrpSpPr/>
          <p:nvPr/>
        </p:nvGrpSpPr>
        <p:grpSpPr>
          <a:xfrm>
            <a:off x="7200900" y="3003550"/>
            <a:ext cx="9982201" cy="9486901"/>
            <a:chOff x="0" y="0"/>
            <a:chExt cx="9982200" cy="9486900"/>
          </a:xfrm>
        </p:grpSpPr>
        <p:pic>
          <p:nvPicPr>
            <p:cNvPr id="24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982200" cy="948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6" name="Input"/>
            <p:cNvSpPr/>
            <p:nvPr/>
          </p:nvSpPr>
          <p:spPr>
            <a:xfrm>
              <a:off x="422308" y="228685"/>
              <a:ext cx="1886634" cy="8705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Input</a:t>
              </a:r>
            </a:p>
          </p:txBody>
        </p:sp>
        <p:sp>
          <p:nvSpPr>
            <p:cNvPr id="247" name="Hello"/>
            <p:cNvSpPr/>
            <p:nvPr/>
          </p:nvSpPr>
          <p:spPr>
            <a:xfrm>
              <a:off x="3617054" y="228685"/>
              <a:ext cx="1886634" cy="8705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chemeClr val="accent3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Hello</a:t>
              </a:r>
            </a:p>
          </p:txBody>
        </p:sp>
        <p:sp>
          <p:nvSpPr>
            <p:cNvPr id="248" name="world"/>
            <p:cNvSpPr/>
            <p:nvPr/>
          </p:nvSpPr>
          <p:spPr>
            <a:xfrm>
              <a:off x="6704935" y="228685"/>
              <a:ext cx="1886635" cy="8705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chemeClr val="accent3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world</a:t>
              </a:r>
            </a:p>
          </p:txBody>
        </p:sp>
        <p:sp>
          <p:nvSpPr>
            <p:cNvPr id="249" name="Embedding"/>
            <p:cNvSpPr/>
            <p:nvPr/>
          </p:nvSpPr>
          <p:spPr>
            <a:xfrm>
              <a:off x="432841" y="940767"/>
              <a:ext cx="2535348" cy="8705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Embedding </a:t>
              </a:r>
            </a:p>
          </p:txBody>
        </p:sp>
        <p:sp>
          <p:nvSpPr>
            <p:cNvPr id="250" name="Queries"/>
            <p:cNvSpPr/>
            <p:nvPr/>
          </p:nvSpPr>
          <p:spPr>
            <a:xfrm>
              <a:off x="432841" y="1753393"/>
              <a:ext cx="2535348" cy="8705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Queries </a:t>
              </a:r>
            </a:p>
          </p:txBody>
        </p:sp>
        <p:sp>
          <p:nvSpPr>
            <p:cNvPr id="251" name="Keys"/>
            <p:cNvSpPr/>
            <p:nvPr/>
          </p:nvSpPr>
          <p:spPr>
            <a:xfrm>
              <a:off x="432841" y="2567466"/>
              <a:ext cx="2535348" cy="8705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Keys </a:t>
              </a:r>
            </a:p>
          </p:txBody>
        </p:sp>
        <p:sp>
          <p:nvSpPr>
            <p:cNvPr id="252" name="Values"/>
            <p:cNvSpPr/>
            <p:nvPr/>
          </p:nvSpPr>
          <p:spPr>
            <a:xfrm>
              <a:off x="432841" y="3330263"/>
              <a:ext cx="2535348" cy="8705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Values</a:t>
              </a:r>
            </a:p>
          </p:txBody>
        </p:sp>
        <p:sp>
          <p:nvSpPr>
            <p:cNvPr id="253" name="Scores"/>
            <p:cNvSpPr/>
            <p:nvPr/>
          </p:nvSpPr>
          <p:spPr>
            <a:xfrm>
              <a:off x="432841" y="4194166"/>
              <a:ext cx="2535348" cy="8705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Scores</a:t>
              </a:r>
            </a:p>
          </p:txBody>
        </p:sp>
        <p:sp>
          <p:nvSpPr>
            <p:cNvPr id="254" name="Divide by"/>
            <p:cNvSpPr/>
            <p:nvPr/>
          </p:nvSpPr>
          <p:spPr>
            <a:xfrm>
              <a:off x="432841" y="5052493"/>
              <a:ext cx="2535348" cy="8705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pPr>
              <a:r>
                <a:t>Divide by </a:t>
              </a:r>
              <a14:m>
                <m:oMath>
                  <m:rad>
                    <m:radPr>
                      <m:ctrlPr>
                        <a:rPr xmlns:a="http://schemas.openxmlformats.org/drawingml/2006/main" sz="30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30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e>
                  </m:rad>
                </m:oMath>
              </a14:m>
            </a:p>
          </p:txBody>
        </p:sp>
        <p:sp>
          <p:nvSpPr>
            <p:cNvPr id="255" name="Softmax"/>
            <p:cNvSpPr/>
            <p:nvPr/>
          </p:nvSpPr>
          <p:spPr>
            <a:xfrm>
              <a:off x="432841" y="5719265"/>
              <a:ext cx="2535348" cy="8705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Softmax</a:t>
              </a:r>
            </a:p>
          </p:txBody>
        </p:sp>
        <p:sp>
          <p:nvSpPr>
            <p:cNvPr id="256" name="Rectangle"/>
            <p:cNvSpPr/>
            <p:nvPr/>
          </p:nvSpPr>
          <p:spPr>
            <a:xfrm>
              <a:off x="432841" y="6825524"/>
              <a:ext cx="2535348" cy="12660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pPr>
            </a:p>
          </p:txBody>
        </p:sp>
        <p:sp>
          <p:nvSpPr>
            <p:cNvPr id="257" name="24"/>
            <p:cNvSpPr/>
            <p:nvPr/>
          </p:nvSpPr>
          <p:spPr>
            <a:xfrm>
              <a:off x="4879537" y="4381647"/>
              <a:ext cx="1083857" cy="4956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CFC435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24</a:t>
              </a:r>
            </a:p>
          </p:txBody>
        </p:sp>
        <p:sp>
          <p:nvSpPr>
            <p:cNvPr id="258" name="20"/>
            <p:cNvSpPr/>
            <p:nvPr/>
          </p:nvSpPr>
          <p:spPr>
            <a:xfrm>
              <a:off x="7705699" y="4381647"/>
              <a:ext cx="1083858" cy="4956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CFC435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20</a:t>
              </a:r>
            </a:p>
          </p:txBody>
        </p:sp>
        <p:sp>
          <p:nvSpPr>
            <p:cNvPr id="259" name="14"/>
            <p:cNvSpPr/>
            <p:nvPr/>
          </p:nvSpPr>
          <p:spPr>
            <a:xfrm>
              <a:off x="4408754" y="5239975"/>
              <a:ext cx="1083858" cy="4956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CFC435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14</a:t>
              </a:r>
            </a:p>
          </p:txBody>
        </p:sp>
        <p:sp>
          <p:nvSpPr>
            <p:cNvPr id="260" name="12"/>
            <p:cNvSpPr/>
            <p:nvPr/>
          </p:nvSpPr>
          <p:spPr>
            <a:xfrm>
              <a:off x="7345592" y="5239975"/>
              <a:ext cx="1083858" cy="4956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CFC435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12</a:t>
              </a:r>
            </a:p>
          </p:txBody>
        </p:sp>
        <p:sp>
          <p:nvSpPr>
            <p:cNvPr id="261" name="0.88"/>
            <p:cNvSpPr/>
            <p:nvPr/>
          </p:nvSpPr>
          <p:spPr>
            <a:xfrm>
              <a:off x="4247073" y="5906747"/>
              <a:ext cx="1083858" cy="4956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CFC435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0.88</a:t>
              </a:r>
            </a:p>
          </p:txBody>
        </p:sp>
        <p:sp>
          <p:nvSpPr>
            <p:cNvPr id="262" name="0.12"/>
            <p:cNvSpPr/>
            <p:nvPr/>
          </p:nvSpPr>
          <p:spPr>
            <a:xfrm>
              <a:off x="7106323" y="5906747"/>
              <a:ext cx="1083858" cy="4956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CFC435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0.12</a:t>
              </a:r>
            </a:p>
          </p:txBody>
        </p:sp>
        <p:sp>
          <p:nvSpPr>
            <p:cNvPr id="263" name="Values"/>
            <p:cNvSpPr/>
            <p:nvPr/>
          </p:nvSpPr>
          <p:spPr>
            <a:xfrm>
              <a:off x="432841" y="6965542"/>
              <a:ext cx="2535348" cy="12660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pPr>
              <a14:m>
                <m:oMath>
                  <m:r>
                    <a:rPr xmlns:a="http://schemas.openxmlformats.org/drawingml/2006/main" sz="345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×</m:t>
                  </m:r>
                </m:oMath>
              </a14:m>
              <a:r>
                <a:t> Values</a:t>
              </a:r>
            </a:p>
          </p:txBody>
        </p:sp>
        <p:sp>
          <p:nvSpPr>
            <p:cNvPr id="264" name="Context"/>
            <p:cNvSpPr/>
            <p:nvPr/>
          </p:nvSpPr>
          <p:spPr>
            <a:xfrm>
              <a:off x="432841" y="8108268"/>
              <a:ext cx="2535348" cy="12660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b="0" sz="2500">
                  <a:solidFill>
                    <a:srgbClr val="5E5E5E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Context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Atten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Attention</a:t>
            </a:r>
          </a:p>
        </p:txBody>
      </p:sp>
      <p:grpSp>
        <p:nvGrpSpPr>
          <p:cNvPr id="274" name="Group"/>
          <p:cNvGrpSpPr/>
          <p:nvPr/>
        </p:nvGrpSpPr>
        <p:grpSpPr>
          <a:xfrm>
            <a:off x="1508442" y="5430428"/>
            <a:ext cx="20212389" cy="6784590"/>
            <a:chOff x="0" y="0"/>
            <a:chExt cx="20212387" cy="6784588"/>
          </a:xfrm>
        </p:grpSpPr>
        <p:grpSp>
          <p:nvGrpSpPr>
            <p:cNvPr id="271" name="Group"/>
            <p:cNvGrpSpPr/>
            <p:nvPr/>
          </p:nvGrpSpPr>
          <p:grpSpPr>
            <a:xfrm>
              <a:off x="-1" y="0"/>
              <a:ext cx="20212389" cy="6784589"/>
              <a:chOff x="0" y="0"/>
              <a:chExt cx="20212387" cy="6784588"/>
            </a:xfrm>
          </p:grpSpPr>
          <p:pic>
            <p:nvPicPr>
              <p:cNvPr id="26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7359995" cy="67845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5442339" y="1337037"/>
                <a:ext cx="4770049" cy="24439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70" name="Rectangle"/>
              <p:cNvSpPr/>
              <p:nvPr/>
            </p:nvSpPr>
            <p:spPr>
              <a:xfrm>
                <a:off x="2523152" y="4323531"/>
                <a:ext cx="3630977" cy="22150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pic>
          <p:nvPicPr>
            <p:cNvPr id="27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217636" y="425790"/>
              <a:ext cx="985946" cy="1023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3" name="Rectangle"/>
            <p:cNvSpPr/>
            <p:nvPr/>
          </p:nvSpPr>
          <p:spPr>
            <a:xfrm>
              <a:off x="17468091" y="1439198"/>
              <a:ext cx="485039" cy="5604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Interlu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Interlude</a:t>
            </a:r>
          </a:p>
        </p:txBody>
      </p:sp>
      <p:sp>
        <p:nvSpPr>
          <p:cNvPr id="277" name="”The Transformer is a magnificent neural network architecture because it is a general-purpose differentiable computer.”"/>
          <p:cNvSpPr txBox="1"/>
          <p:nvPr/>
        </p:nvSpPr>
        <p:spPr>
          <a:xfrm>
            <a:off x="1689100" y="57150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775969">
              <a:defRPr b="0" sz="564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”The Transformer is a magnificent neural network architecture because it is a general-purpose differentiable computer.”</a:t>
            </a:r>
          </a:p>
        </p:txBody>
      </p:sp>
      <p:sp>
        <p:nvSpPr>
          <p:cNvPr id="278" name="Andrej Karpathy"/>
          <p:cNvSpPr txBox="1"/>
          <p:nvPr/>
        </p:nvSpPr>
        <p:spPr>
          <a:xfrm>
            <a:off x="1689100" y="7323900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4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Andrej Karpathy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8" grpId="2"/>
      <p:bldP build="whole" bldLvl="1" animBg="1" rev="0" advAuto="0" spid="27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tatus Qu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Status Quo</a:t>
            </a:r>
          </a:p>
        </p:txBody>
      </p:sp>
      <p:sp>
        <p:nvSpPr>
          <p:cNvPr id="281" name="huggingface/transformers"/>
          <p:cNvSpPr txBox="1"/>
          <p:nvPr/>
        </p:nvSpPr>
        <p:spPr>
          <a:xfrm>
            <a:off x="5967822" y="3173049"/>
            <a:ext cx="12448356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huggingface/transformers</a:t>
            </a:r>
            <a:r>
              <a:t> 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2036" y="7263023"/>
            <a:ext cx="3279928" cy="3279928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174 models"/>
          <p:cNvSpPr txBox="1"/>
          <p:nvPr/>
        </p:nvSpPr>
        <p:spPr>
          <a:xfrm>
            <a:off x="8679055" y="5401214"/>
            <a:ext cx="7025889" cy="2724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174</a:t>
            </a:r>
            <a:r>
              <a:t> models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3" grpId="2"/>
      <p:bldP build="whole" bldLvl="1" animBg="1" rev="0" advAuto="0" spid="282" grpId="3"/>
      <p:bldP build="whole" bldLvl="1" animBg="1" rev="0" advAuto="0" spid="28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8449" y="495300"/>
            <a:ext cx="13627101" cy="12725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Line"/>
          <p:cNvSpPr/>
          <p:nvPr/>
        </p:nvSpPr>
        <p:spPr>
          <a:xfrm flipV="1">
            <a:off x="6727073" y="10893995"/>
            <a:ext cx="2439089" cy="1734937"/>
          </a:xfrm>
          <a:prstGeom prst="line">
            <a:avLst/>
          </a:prstGeom>
          <a:ln w="50800">
            <a:solidFill>
              <a:schemeClr val="accent2">
                <a:hueOff val="167855"/>
                <a:satOff val="17755"/>
                <a:lumOff val="-1667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" name="we will be somewhere around here"/>
          <p:cNvSpPr txBox="1"/>
          <p:nvPr/>
        </p:nvSpPr>
        <p:spPr>
          <a:xfrm>
            <a:off x="3688802" y="12615982"/>
            <a:ext cx="6323839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we will be somewhere around here</a:t>
            </a:r>
          </a:p>
        </p:txBody>
      </p:sp>
      <p:sp>
        <p:nvSpPr>
          <p:cNvPr id="126" name="NEURIPS map"/>
          <p:cNvSpPr txBox="1"/>
          <p:nvPr/>
        </p:nvSpPr>
        <p:spPr>
          <a:xfrm>
            <a:off x="18604780" y="1066799"/>
            <a:ext cx="43487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NEURIPS map</a:t>
            </a:r>
          </a:p>
        </p:txBody>
      </p:sp>
      <p:sp>
        <p:nvSpPr>
          <p:cNvPr id="127" name="https://neuripsav.vizhub.ai/"/>
          <p:cNvSpPr txBox="1"/>
          <p:nvPr/>
        </p:nvSpPr>
        <p:spPr>
          <a:xfrm>
            <a:off x="18854144" y="1745460"/>
            <a:ext cx="385004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https://neuripsav.vizhub.ai/</a:t>
            </a:r>
          </a:p>
        </p:txBody>
      </p:sp>
      <p:pic>
        <p:nvPicPr>
          <p:cNvPr id="128" name="Rounded Rectangle Rounded rectangle" descr="Rounded Rectangle Rounded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73112" y="9182740"/>
            <a:ext cx="3374683" cy="182171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" grpId="1"/>
      <p:bldP build="whole" bldLvl="1" animBg="1" rev="0" advAuto="0" spid="128" grpId="3"/>
      <p:bldP build="whole" bldLvl="1" animBg="1" rev="0" advAuto="0" spid="124" grpId="4"/>
      <p:bldP build="whole" bldLvl="1" animBg="1" rev="0" advAuto="0" spid="125" grpId="5"/>
      <p:bldP build="whole" bldLvl="1" animBg="1" rev="0" advAuto="0" spid="127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Language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Language Models</a:t>
            </a:r>
          </a:p>
        </p:txBody>
      </p:sp>
      <p:sp>
        <p:nvSpPr>
          <p:cNvPr id="286" name="Autoregressive"/>
          <p:cNvSpPr txBox="1"/>
          <p:nvPr/>
        </p:nvSpPr>
        <p:spPr>
          <a:xfrm>
            <a:off x="1894735" y="3130858"/>
            <a:ext cx="7025889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Graphik"/>
                <a:ea typeface="Graphik"/>
                <a:cs typeface="Graphik"/>
                <a:sym typeface="Graphik"/>
              </a:defRPr>
            </a:pPr>
            <a:r>
              <a:t>Auto</a:t>
            </a:r>
            <a:r>
              <a:rPr b="1"/>
              <a:t>regressive </a:t>
            </a:r>
          </a:p>
        </p:txBody>
      </p:sp>
      <p:sp>
        <p:nvSpPr>
          <p:cNvPr id="287" name="THE CAT SITS ON THE[…]"/>
          <p:cNvSpPr txBox="1"/>
          <p:nvPr/>
        </p:nvSpPr>
        <p:spPr>
          <a:xfrm>
            <a:off x="349214" y="6760580"/>
            <a:ext cx="1011693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ts val="8000"/>
              </a:lnSpc>
              <a:defRPr b="0" spc="875" sz="35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THE CAT SITS ON THE[…]</a:t>
            </a:r>
          </a:p>
        </p:txBody>
      </p:sp>
      <p:sp>
        <p:nvSpPr>
          <p:cNvPr id="288" name="GPT"/>
          <p:cNvSpPr txBox="1"/>
          <p:nvPr/>
        </p:nvSpPr>
        <p:spPr>
          <a:xfrm>
            <a:off x="3493851" y="9070132"/>
            <a:ext cx="3827657" cy="1515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GPT</a:t>
            </a:r>
          </a:p>
        </p:txBody>
      </p:sp>
      <p:sp>
        <p:nvSpPr>
          <p:cNvPr id="289" name="Autoencoding"/>
          <p:cNvSpPr txBox="1"/>
          <p:nvPr/>
        </p:nvSpPr>
        <p:spPr>
          <a:xfrm>
            <a:off x="15424886" y="3130858"/>
            <a:ext cx="7025889" cy="480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Graphik"/>
                <a:ea typeface="Graphik"/>
                <a:cs typeface="Graphik"/>
                <a:sym typeface="Graphik"/>
              </a:defRPr>
            </a:pPr>
            <a:r>
              <a:t>Auto</a:t>
            </a:r>
            <a:r>
              <a:rPr b="1"/>
              <a:t>encoding </a:t>
            </a:r>
          </a:p>
        </p:txBody>
      </p:sp>
      <p:sp>
        <p:nvSpPr>
          <p:cNvPr id="290" name="THE […] SITS ON THE SOFA."/>
          <p:cNvSpPr txBox="1"/>
          <p:nvPr/>
        </p:nvSpPr>
        <p:spPr>
          <a:xfrm>
            <a:off x="13879364" y="6760580"/>
            <a:ext cx="1011693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ts val="8000"/>
              </a:lnSpc>
              <a:defRPr b="0" spc="875" sz="35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THE […] SITS ON THE SOFA.</a:t>
            </a:r>
          </a:p>
        </p:txBody>
      </p:sp>
      <p:sp>
        <p:nvSpPr>
          <p:cNvPr id="291" name="BERT"/>
          <p:cNvSpPr txBox="1"/>
          <p:nvPr/>
        </p:nvSpPr>
        <p:spPr>
          <a:xfrm>
            <a:off x="17024000" y="9070132"/>
            <a:ext cx="3827658" cy="1515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BERT</a:t>
            </a:r>
          </a:p>
        </p:txBody>
      </p:sp>
      <p:pic>
        <p:nvPicPr>
          <p:cNvPr id="2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4656" y="11074399"/>
            <a:ext cx="1406047" cy="140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vecteezy_colourful-google-logo-on-white-background_10353285.jpg" descr="vecteezy_colourful-google-logo-on-white-background_1035328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32979" y="11072573"/>
            <a:ext cx="1409701" cy="1409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2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1" dur="1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0" dur="2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4" dur="1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1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3" grpId="8"/>
      <p:bldP build="whole" bldLvl="1" animBg="1" rev="0" advAuto="0" spid="288" grpId="4"/>
      <p:bldP build="whole" bldLvl="1" animBg="1" rev="0" advAuto="0" spid="289" grpId="2"/>
      <p:bldP build="whole" bldLvl="1" animBg="1" rev="0" advAuto="0" spid="286" grpId="1"/>
      <p:bldP build="whole" bldLvl="1" animBg="1" rev="0" advAuto="0" spid="291" grpId="7"/>
      <p:bldP build="whole" bldLvl="1" animBg="1" rev="0" advAuto="0" spid="292" grpId="5"/>
      <p:bldP build="whole" bldLvl="1" animBg="1" rev="0" advAuto="0" spid="290" grpId="6"/>
      <p:bldP build="whole" bldLvl="1" animBg="1" rev="0" advAuto="0" spid="287" grpId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caling Law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Scaling Laws</a:t>
            </a:r>
          </a:p>
        </p:txBody>
      </p:sp>
      <p:pic>
        <p:nvPicPr>
          <p:cNvPr id="2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375" y="3585008"/>
            <a:ext cx="14223250" cy="458065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Given a specific compute budget, how big of a model should we train and for how many tokens?"/>
          <p:cNvSpPr txBox="1"/>
          <p:nvPr/>
        </p:nvSpPr>
        <p:spPr>
          <a:xfrm>
            <a:off x="1456786" y="9718056"/>
            <a:ext cx="21470428" cy="118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676909">
              <a:defRPr b="0" sz="3690">
                <a:latin typeface="Graphik"/>
                <a:ea typeface="Graphik"/>
                <a:cs typeface="Graphik"/>
                <a:sym typeface="Graphik"/>
              </a:defRPr>
            </a:pPr>
            <a:r>
              <a:t>Given a specific compute budget, </a:t>
            </a:r>
            <a:r>
              <a:rPr b="1"/>
              <a:t>how big</a:t>
            </a:r>
            <a:r>
              <a:t> of a model should we train and for </a:t>
            </a:r>
            <a:r>
              <a:rPr b="1"/>
              <a:t>how many tokens</a:t>
            </a:r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he Play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Players</a:t>
            </a:r>
          </a:p>
        </p:txBody>
      </p:sp>
      <p:grpSp>
        <p:nvGrpSpPr>
          <p:cNvPr id="324" name="Group"/>
          <p:cNvGrpSpPr/>
          <p:nvPr/>
        </p:nvGrpSpPr>
        <p:grpSpPr>
          <a:xfrm>
            <a:off x="1182249" y="5636549"/>
            <a:ext cx="21279658" cy="3620528"/>
            <a:chOff x="0" y="0"/>
            <a:chExt cx="21279657" cy="3620526"/>
          </a:xfrm>
        </p:grpSpPr>
        <p:sp>
          <p:nvSpPr>
            <p:cNvPr id="300" name="Chinchilla"/>
            <p:cNvSpPr txBox="1"/>
            <p:nvPr/>
          </p:nvSpPr>
          <p:spPr>
            <a:xfrm>
              <a:off x="0" y="0"/>
              <a:ext cx="3543859" cy="749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5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Chinchilla</a:t>
              </a:r>
            </a:p>
          </p:txBody>
        </p:sp>
        <p:sp>
          <p:nvSpPr>
            <p:cNvPr id="301" name="PaLM"/>
            <p:cNvSpPr txBox="1"/>
            <p:nvPr/>
          </p:nvSpPr>
          <p:spPr>
            <a:xfrm>
              <a:off x="4877960" y="0"/>
              <a:ext cx="1486124" cy="749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5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PaLM</a:t>
              </a:r>
            </a:p>
          </p:txBody>
        </p:sp>
        <p:sp>
          <p:nvSpPr>
            <p:cNvPr id="302" name="MT-NLG"/>
            <p:cNvSpPr txBox="1"/>
            <p:nvPr/>
          </p:nvSpPr>
          <p:spPr>
            <a:xfrm>
              <a:off x="8197596" y="0"/>
              <a:ext cx="2172036" cy="749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5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MT-NLG</a:t>
              </a:r>
            </a:p>
          </p:txBody>
        </p:sp>
        <p:sp>
          <p:nvSpPr>
            <p:cNvPr id="303" name="Gopher"/>
            <p:cNvSpPr txBox="1"/>
            <p:nvPr/>
          </p:nvSpPr>
          <p:spPr>
            <a:xfrm>
              <a:off x="12056975" y="0"/>
              <a:ext cx="2172036" cy="749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5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Gopher</a:t>
              </a:r>
            </a:p>
          </p:txBody>
        </p:sp>
        <p:sp>
          <p:nvSpPr>
            <p:cNvPr id="304" name="GPT3"/>
            <p:cNvSpPr txBox="1"/>
            <p:nvPr/>
          </p:nvSpPr>
          <p:spPr>
            <a:xfrm>
              <a:off x="16037569" y="0"/>
              <a:ext cx="1486125" cy="749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5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GPT3</a:t>
              </a:r>
            </a:p>
          </p:txBody>
        </p:sp>
        <p:sp>
          <p:nvSpPr>
            <p:cNvPr id="305" name="LaMDA"/>
            <p:cNvSpPr txBox="1"/>
            <p:nvPr/>
          </p:nvSpPr>
          <p:spPr>
            <a:xfrm>
              <a:off x="19450578" y="0"/>
              <a:ext cx="1829080" cy="749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5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LaMDA</a:t>
              </a:r>
            </a:p>
          </p:txBody>
        </p:sp>
        <p:pic>
          <p:nvPicPr>
            <p:cNvPr id="30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28978" y="837824"/>
              <a:ext cx="1485901" cy="14246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037681" y="807215"/>
              <a:ext cx="1485901" cy="148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400044" y="837824"/>
              <a:ext cx="1485901" cy="14246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9" name="vecteezy_colourful-google-logo-on-white-background_10353285.jpg" descr="vecteezy_colourful-google-logo-on-white-background_10353285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878071" y="807215"/>
              <a:ext cx="1485901" cy="148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0" name="vecteezy_colourful-google-logo-on-white-background_10353285.jpg" descr="vecteezy_colourful-google-logo-on-white-background_10353285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622168" y="807215"/>
              <a:ext cx="1485901" cy="148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1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061207" y="807215"/>
              <a:ext cx="2641601" cy="148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2" name="2022"/>
            <p:cNvSpPr txBox="1"/>
            <p:nvPr/>
          </p:nvSpPr>
          <p:spPr>
            <a:xfrm>
              <a:off x="1269389" y="2351030"/>
              <a:ext cx="1005079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2022</a:t>
              </a:r>
            </a:p>
          </p:txBody>
        </p:sp>
        <p:sp>
          <p:nvSpPr>
            <p:cNvPr id="313" name="70B"/>
            <p:cNvSpPr txBox="1"/>
            <p:nvPr/>
          </p:nvSpPr>
          <p:spPr>
            <a:xfrm>
              <a:off x="1369402" y="2955185"/>
              <a:ext cx="805054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70B</a:t>
              </a:r>
            </a:p>
          </p:txBody>
        </p:sp>
        <p:sp>
          <p:nvSpPr>
            <p:cNvPr id="314" name="2022"/>
            <p:cNvSpPr txBox="1"/>
            <p:nvPr/>
          </p:nvSpPr>
          <p:spPr>
            <a:xfrm>
              <a:off x="5118482" y="2351030"/>
              <a:ext cx="1005079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2022</a:t>
              </a:r>
            </a:p>
          </p:txBody>
        </p:sp>
        <p:sp>
          <p:nvSpPr>
            <p:cNvPr id="315" name="540B"/>
            <p:cNvSpPr txBox="1"/>
            <p:nvPr/>
          </p:nvSpPr>
          <p:spPr>
            <a:xfrm>
              <a:off x="5090098" y="3014736"/>
              <a:ext cx="1061848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540B</a:t>
              </a:r>
            </a:p>
          </p:txBody>
        </p:sp>
        <p:sp>
          <p:nvSpPr>
            <p:cNvPr id="316" name="2021"/>
            <p:cNvSpPr txBox="1"/>
            <p:nvPr/>
          </p:nvSpPr>
          <p:spPr>
            <a:xfrm>
              <a:off x="8810602" y="2351030"/>
              <a:ext cx="946024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2021</a:t>
              </a:r>
            </a:p>
          </p:txBody>
        </p:sp>
        <p:sp>
          <p:nvSpPr>
            <p:cNvPr id="317" name="530B"/>
            <p:cNvSpPr txBox="1"/>
            <p:nvPr/>
          </p:nvSpPr>
          <p:spPr>
            <a:xfrm>
              <a:off x="8751356" y="3014736"/>
              <a:ext cx="1064515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530B</a:t>
              </a:r>
            </a:p>
          </p:txBody>
        </p:sp>
        <p:sp>
          <p:nvSpPr>
            <p:cNvPr id="318" name="2021"/>
            <p:cNvSpPr txBox="1"/>
            <p:nvPr/>
          </p:nvSpPr>
          <p:spPr>
            <a:xfrm>
              <a:off x="12669981" y="2351030"/>
              <a:ext cx="946024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2021</a:t>
              </a:r>
            </a:p>
          </p:txBody>
        </p:sp>
        <p:sp>
          <p:nvSpPr>
            <p:cNvPr id="319" name="280B"/>
            <p:cNvSpPr txBox="1"/>
            <p:nvPr/>
          </p:nvSpPr>
          <p:spPr>
            <a:xfrm>
              <a:off x="12575114" y="2955185"/>
              <a:ext cx="1045465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280B</a:t>
              </a:r>
            </a:p>
          </p:txBody>
        </p:sp>
        <p:sp>
          <p:nvSpPr>
            <p:cNvPr id="320" name="2020"/>
            <p:cNvSpPr txBox="1"/>
            <p:nvPr/>
          </p:nvSpPr>
          <p:spPr>
            <a:xfrm>
              <a:off x="16254851" y="2351030"/>
              <a:ext cx="1051561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2020</a:t>
              </a:r>
            </a:p>
          </p:txBody>
        </p:sp>
        <p:sp>
          <p:nvSpPr>
            <p:cNvPr id="321" name="175B"/>
            <p:cNvSpPr txBox="1"/>
            <p:nvPr/>
          </p:nvSpPr>
          <p:spPr>
            <a:xfrm>
              <a:off x="16317144" y="3014736"/>
              <a:ext cx="926974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175B</a:t>
              </a:r>
            </a:p>
          </p:txBody>
        </p:sp>
        <p:sp>
          <p:nvSpPr>
            <p:cNvPr id="322" name="2022"/>
            <p:cNvSpPr txBox="1"/>
            <p:nvPr/>
          </p:nvSpPr>
          <p:spPr>
            <a:xfrm>
              <a:off x="19911157" y="2351030"/>
              <a:ext cx="1005079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2022</a:t>
              </a:r>
            </a:p>
          </p:txBody>
        </p:sp>
        <p:sp>
          <p:nvSpPr>
            <p:cNvPr id="323" name="137B"/>
            <p:cNvSpPr txBox="1"/>
            <p:nvPr/>
          </p:nvSpPr>
          <p:spPr>
            <a:xfrm>
              <a:off x="19951734" y="3014736"/>
              <a:ext cx="923926" cy="605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137B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he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Law</a:t>
            </a:r>
          </a:p>
        </p:txBody>
      </p:sp>
      <p:sp>
        <p:nvSpPr>
          <p:cNvPr id="327" name="Equation"/>
          <p:cNvSpPr txBox="1"/>
          <p:nvPr/>
        </p:nvSpPr>
        <p:spPr>
          <a:xfrm>
            <a:off x="7799285" y="5907659"/>
            <a:ext cx="8785430" cy="190068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num>
                    <m:den>
                      <m:sSup>
                        <m:e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sup>
                      </m:sSup>
                    </m:den>
                  </m:f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num>
                    <m:den>
                      <m:sSup>
                        <m:e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p>
                      </m:sSup>
                    </m:den>
                  </m:f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</m:oMath>
              </m:oMathPara>
            </a14:m>
            <a:endParaRPr sz="7000"/>
          </a:p>
        </p:txBody>
      </p:sp>
      <p:sp>
        <p:nvSpPr>
          <p:cNvPr id="328" name="Line"/>
          <p:cNvSpPr/>
          <p:nvPr/>
        </p:nvSpPr>
        <p:spPr>
          <a:xfrm flipV="1">
            <a:off x="9978872" y="7722683"/>
            <a:ext cx="1541000" cy="15410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9" name="finite model"/>
          <p:cNvSpPr txBox="1"/>
          <p:nvPr/>
        </p:nvSpPr>
        <p:spPr>
          <a:xfrm>
            <a:off x="8509927" y="9364942"/>
            <a:ext cx="2244853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finite model</a:t>
            </a:r>
          </a:p>
        </p:txBody>
      </p:sp>
      <p:sp>
        <p:nvSpPr>
          <p:cNvPr id="330" name="Line"/>
          <p:cNvSpPr/>
          <p:nvPr/>
        </p:nvSpPr>
        <p:spPr>
          <a:xfrm flipV="1">
            <a:off x="13758897" y="7926564"/>
            <a:ext cx="443120" cy="140963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1" name="finite dataset"/>
          <p:cNvSpPr txBox="1"/>
          <p:nvPr/>
        </p:nvSpPr>
        <p:spPr>
          <a:xfrm>
            <a:off x="12755480" y="9458229"/>
            <a:ext cx="2437258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finite dataset</a:t>
            </a:r>
          </a:p>
        </p:txBody>
      </p:sp>
      <p:sp>
        <p:nvSpPr>
          <p:cNvPr id="332" name="Line"/>
          <p:cNvSpPr/>
          <p:nvPr/>
        </p:nvSpPr>
        <p:spPr>
          <a:xfrm flipH="1" flipV="1">
            <a:off x="16681464" y="7044800"/>
            <a:ext cx="1395419" cy="13954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3" name="irreducible"/>
          <p:cNvSpPr txBox="1"/>
          <p:nvPr/>
        </p:nvSpPr>
        <p:spPr>
          <a:xfrm>
            <a:off x="17225628" y="8502705"/>
            <a:ext cx="2141983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irreducible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2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2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8" grpId="1"/>
      <p:bldP build="whole" bldLvl="1" animBg="1" rev="0" advAuto="0" spid="331" grpId="4"/>
      <p:bldP build="whole" bldLvl="1" animBg="1" rev="0" advAuto="0" spid="330" grpId="3"/>
      <p:bldP build="whole" bldLvl="1" animBg="1" rev="0" advAuto="0" spid="333" grpId="6"/>
      <p:bldP build="whole" bldLvl="1" animBg="1" rev="0" advAuto="0" spid="329" grpId="2"/>
      <p:bldP build="whole" bldLvl="1" animBg="1" rev="0" advAuto="0" spid="332" grpId="5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he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Law</a:t>
            </a:r>
          </a:p>
        </p:txBody>
      </p:sp>
      <p:sp>
        <p:nvSpPr>
          <p:cNvPr id="336" name="Equation"/>
          <p:cNvSpPr txBox="1"/>
          <p:nvPr/>
        </p:nvSpPr>
        <p:spPr>
          <a:xfrm>
            <a:off x="6782830" y="6789547"/>
            <a:ext cx="11774015" cy="19149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406.4</m:t>
                      </m:r>
                    </m:num>
                    <m:den>
                      <m:sSup>
                        <m:e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0.34</m:t>
                          </m:r>
                        </m:sup>
                      </m:sSup>
                    </m:den>
                  </m:f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7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410.7</m:t>
                      </m:r>
                    </m:num>
                    <m:den>
                      <m:sSup>
                        <m:e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xmlns:a="http://schemas.openxmlformats.org/drawingml/2006/main" sz="7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0.28</m:t>
                          </m:r>
                        </m:sup>
                      </m:sSup>
                    </m:den>
                  </m:f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7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1.69</m:t>
                  </m:r>
                </m:oMath>
              </m:oMathPara>
            </a14:m>
            <a:endParaRPr sz="7000"/>
          </a:p>
        </p:txBody>
      </p:sp>
      <p:sp>
        <p:nvSpPr>
          <p:cNvPr id="337" name="Constants for the MassiveText dataset: 10.5 TB of text"/>
          <p:cNvSpPr txBox="1"/>
          <p:nvPr/>
        </p:nvSpPr>
        <p:spPr>
          <a:xfrm>
            <a:off x="1515890" y="3572573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4500">
                <a:latin typeface="Graphik"/>
                <a:ea typeface="Graphik"/>
                <a:cs typeface="Graphik"/>
                <a:sym typeface="Graphik"/>
              </a:defRPr>
            </a:pPr>
            <a:r>
              <a:t>Constants for the </a:t>
            </a:r>
            <a:r>
              <a:rPr b="1"/>
              <a:t>MassiveText</a:t>
            </a:r>
            <a:r>
              <a:t> dataset: </a:t>
            </a:r>
            <a:r>
              <a:rPr b="1"/>
              <a:t>10.5 TB</a:t>
            </a:r>
            <a:r>
              <a:t> of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he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Law</a:t>
            </a:r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9514" y="2896844"/>
            <a:ext cx="12084972" cy="9700312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nostalgebraist, chinchilla's wild implications"/>
          <p:cNvSpPr txBox="1"/>
          <p:nvPr/>
        </p:nvSpPr>
        <p:spPr>
          <a:xfrm>
            <a:off x="19697729" y="13032001"/>
            <a:ext cx="449220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nostalgebraist, </a:t>
            </a:r>
            <a:r>
              <a:rPr u="sng">
                <a:hlinkClick r:id="rId3" invalidUrl="" action="" tgtFrame="" tooltip="" history="1" highlightClick="0" endSnd="0"/>
              </a:rPr>
              <a:t>chinchilla's wild implications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he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Law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6799" y="2600267"/>
            <a:ext cx="12090401" cy="11001584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Line"/>
          <p:cNvSpPr/>
          <p:nvPr/>
        </p:nvSpPr>
        <p:spPr>
          <a:xfrm flipH="1" flipV="1">
            <a:off x="9021896" y="7628059"/>
            <a:ext cx="247222" cy="359609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6" name="Line"/>
          <p:cNvSpPr/>
          <p:nvPr/>
        </p:nvSpPr>
        <p:spPr>
          <a:xfrm flipH="1" flipV="1">
            <a:off x="9543005" y="11471704"/>
            <a:ext cx="6364144" cy="76676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7" name="1.993"/>
          <p:cNvSpPr txBox="1"/>
          <p:nvPr/>
        </p:nvSpPr>
        <p:spPr>
          <a:xfrm>
            <a:off x="8111962" y="7297715"/>
            <a:ext cx="761239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rgbClr val="5E5E5E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1.993</a:t>
            </a:r>
          </a:p>
        </p:txBody>
      </p:sp>
      <p:sp>
        <p:nvSpPr>
          <p:cNvPr id="348" name="1.936"/>
          <p:cNvSpPr txBox="1"/>
          <p:nvPr/>
        </p:nvSpPr>
        <p:spPr>
          <a:xfrm>
            <a:off x="8450662" y="11273808"/>
            <a:ext cx="763271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rgbClr val="5E5E5E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1.936</a:t>
            </a:r>
          </a:p>
        </p:txBody>
      </p:sp>
      <p:sp>
        <p:nvSpPr>
          <p:cNvPr id="349" name="1.924"/>
          <p:cNvSpPr txBox="1"/>
          <p:nvPr/>
        </p:nvSpPr>
        <p:spPr>
          <a:xfrm>
            <a:off x="15313574" y="12215241"/>
            <a:ext cx="748031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rgbClr val="5E5E5E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1.924</a:t>
            </a:r>
          </a:p>
        </p:txBody>
      </p:sp>
      <p:sp>
        <p:nvSpPr>
          <p:cNvPr id="350" name="-0.057"/>
          <p:cNvSpPr txBox="1"/>
          <p:nvPr/>
        </p:nvSpPr>
        <p:spPr>
          <a:xfrm>
            <a:off x="9220480" y="9041334"/>
            <a:ext cx="891541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chemeClr val="accent5">
                    <a:lumOff val="-29866"/>
                  </a:schemeClr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-0.057</a:t>
            </a:r>
          </a:p>
        </p:txBody>
      </p:sp>
      <p:sp>
        <p:nvSpPr>
          <p:cNvPr id="351" name="-0.012"/>
          <p:cNvSpPr txBox="1"/>
          <p:nvPr/>
        </p:nvSpPr>
        <p:spPr>
          <a:xfrm>
            <a:off x="12278547" y="11273808"/>
            <a:ext cx="861315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chemeClr val="accent5">
                    <a:lumOff val="-29866"/>
                  </a:schemeClr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-0.012</a:t>
            </a:r>
          </a:p>
        </p:txBody>
      </p:sp>
      <p:sp>
        <p:nvSpPr>
          <p:cNvPr id="352" name="nostalgebraist, chinchilla's wild implications"/>
          <p:cNvSpPr txBox="1"/>
          <p:nvPr/>
        </p:nvSpPr>
        <p:spPr>
          <a:xfrm>
            <a:off x="19697729" y="13032001"/>
            <a:ext cx="449220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nostalgebraist, </a:t>
            </a:r>
            <a:r>
              <a:rPr u="sng">
                <a:hlinkClick r:id="rId3" invalidUrl="" action="" tgtFrame="" tooltip="" history="1" highlightClick="0" endSnd="0"/>
              </a:rPr>
              <a:t>chinchilla's wild implications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2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2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2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3" dur="2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5" grpId="4"/>
      <p:bldP build="whole" bldLvl="1" animBg="1" rev="0" advAuto="0" spid="351" grpId="7"/>
      <p:bldP build="whole" bldLvl="1" animBg="1" rev="0" advAuto="0" spid="350" grpId="5"/>
      <p:bldP build="whole" bldLvl="1" animBg="1" rev="0" advAuto="0" spid="348" grpId="2"/>
      <p:bldP build="whole" bldLvl="1" animBg="1" rev="0" advAuto="0" spid="349" grpId="3"/>
      <p:bldP build="whole" bldLvl="1" animBg="1" rev="0" advAuto="0" spid="346" grpId="6"/>
      <p:bldP build="whole" bldLvl="1" animBg="1" rev="0" advAuto="0" spid="34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he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Law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6799" y="2572033"/>
            <a:ext cx="12090401" cy="10811825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Line"/>
          <p:cNvSpPr/>
          <p:nvPr/>
        </p:nvSpPr>
        <p:spPr>
          <a:xfrm flipV="1">
            <a:off x="14192592" y="10117565"/>
            <a:ext cx="1" cy="174067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7" name="1.924"/>
          <p:cNvSpPr txBox="1"/>
          <p:nvPr/>
        </p:nvSpPr>
        <p:spPr>
          <a:xfrm>
            <a:off x="13312045" y="9405404"/>
            <a:ext cx="748031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rgbClr val="5E5E5E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1.924</a:t>
            </a:r>
          </a:p>
        </p:txBody>
      </p:sp>
      <p:sp>
        <p:nvSpPr>
          <p:cNvPr id="358" name="1.85"/>
          <p:cNvSpPr txBox="1"/>
          <p:nvPr/>
        </p:nvSpPr>
        <p:spPr>
          <a:xfrm>
            <a:off x="13387610" y="11764877"/>
            <a:ext cx="596901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rgbClr val="5E5E5E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1.85</a:t>
            </a:r>
          </a:p>
        </p:txBody>
      </p:sp>
      <p:sp>
        <p:nvSpPr>
          <p:cNvPr id="359" name="-0.074"/>
          <p:cNvSpPr txBox="1"/>
          <p:nvPr/>
        </p:nvSpPr>
        <p:spPr>
          <a:xfrm>
            <a:off x="14400673" y="10638707"/>
            <a:ext cx="882905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2000">
                <a:solidFill>
                  <a:schemeClr val="accent5">
                    <a:lumOff val="-29866"/>
                  </a:schemeClr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-0.074</a:t>
            </a:r>
          </a:p>
        </p:txBody>
      </p:sp>
      <p:sp>
        <p:nvSpPr>
          <p:cNvPr id="360" name="nostalgebraist, chinchilla's wild implications"/>
          <p:cNvSpPr txBox="1"/>
          <p:nvPr/>
        </p:nvSpPr>
        <p:spPr>
          <a:xfrm>
            <a:off x="19697729" y="13032001"/>
            <a:ext cx="449220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nostalgebraist, </a:t>
            </a:r>
            <a:r>
              <a:rPr u="sng">
                <a:hlinkClick r:id="rId3" invalidUrl="" action="" tgtFrame="" tooltip="" history="1" highlightClick="0" endSnd="0"/>
              </a:rPr>
              <a:t>chinchilla's wild implications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2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1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7" grpId="1"/>
      <p:bldP build="whole" bldLvl="1" animBg="1" rev="0" advAuto="0" spid="356" grpId="3"/>
      <p:bldP build="whole" bldLvl="1" animBg="1" rev="0" advAuto="0" spid="359" grpId="4"/>
      <p:bldP build="whole" bldLvl="1" animBg="1" rev="0" advAuto="0" spid="358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he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Law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6800" y="2845486"/>
            <a:ext cx="12090401" cy="9803028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Line"/>
          <p:cNvSpPr/>
          <p:nvPr/>
        </p:nvSpPr>
        <p:spPr>
          <a:xfrm flipH="1">
            <a:off x="7860054" y="3472560"/>
            <a:ext cx="1" cy="621835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5" name="Line"/>
          <p:cNvSpPr/>
          <p:nvPr/>
        </p:nvSpPr>
        <p:spPr>
          <a:xfrm>
            <a:off x="7939629" y="11002685"/>
            <a:ext cx="551811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6" name="Line"/>
          <p:cNvSpPr/>
          <p:nvPr/>
        </p:nvSpPr>
        <p:spPr>
          <a:xfrm>
            <a:off x="7860054" y="9704792"/>
            <a:ext cx="1" cy="2250080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369" name="Group"/>
          <p:cNvGrpSpPr/>
          <p:nvPr/>
        </p:nvGrpSpPr>
        <p:grpSpPr>
          <a:xfrm>
            <a:off x="8110026" y="6346773"/>
            <a:ext cx="793694" cy="469929"/>
            <a:chOff x="0" y="0"/>
            <a:chExt cx="793692" cy="469928"/>
          </a:xfrm>
        </p:grpSpPr>
        <p:sp>
          <p:nvSpPr>
            <p:cNvPr id="367" name="x4.7"/>
            <p:cNvSpPr txBox="1"/>
            <p:nvPr/>
          </p:nvSpPr>
          <p:spPr>
            <a:xfrm>
              <a:off x="0" y="40668"/>
              <a:ext cx="610616" cy="4292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000">
                  <a:latin typeface="Graphik Medium"/>
                  <a:ea typeface="Graphik Medium"/>
                  <a:cs typeface="Graphik Medium"/>
                  <a:sym typeface="Graphik Medium"/>
                </a:defRPr>
              </a:lvl1pPr>
            </a:lstStyle>
            <a:p>
              <a:pPr/>
              <a:r>
                <a:t>x4.7</a:t>
              </a:r>
            </a:p>
          </p:txBody>
        </p:sp>
        <p:sp>
          <p:nvSpPr>
            <p:cNvPr id="368" name="Line"/>
            <p:cNvSpPr/>
            <p:nvPr/>
          </p:nvSpPr>
          <p:spPr>
            <a:xfrm flipV="1">
              <a:off x="583433" y="-1"/>
              <a:ext cx="210260" cy="43616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72" name="Group"/>
          <p:cNvGrpSpPr/>
          <p:nvPr/>
        </p:nvGrpSpPr>
        <p:grpSpPr>
          <a:xfrm>
            <a:off x="10294984" y="10443684"/>
            <a:ext cx="807409" cy="436162"/>
            <a:chOff x="0" y="704"/>
            <a:chExt cx="807408" cy="436160"/>
          </a:xfrm>
        </p:grpSpPr>
        <p:sp>
          <p:nvSpPr>
            <p:cNvPr id="370" name="x9.2"/>
            <p:cNvSpPr txBox="1"/>
            <p:nvPr/>
          </p:nvSpPr>
          <p:spPr>
            <a:xfrm>
              <a:off x="0" y="3272"/>
              <a:ext cx="629681" cy="4292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2000">
                  <a:latin typeface="Graphik Medium"/>
                  <a:ea typeface="Graphik Medium"/>
                  <a:cs typeface="Graphik Medium"/>
                  <a:sym typeface="Graphik Medium"/>
                </a:defRPr>
              </a:lvl1pPr>
            </a:lstStyle>
            <a:p>
              <a:pPr/>
              <a:r>
                <a:t>x9.2</a:t>
              </a:r>
            </a:p>
          </p:txBody>
        </p:sp>
        <p:sp>
          <p:nvSpPr>
            <p:cNvPr id="371" name="Line"/>
            <p:cNvSpPr/>
            <p:nvPr/>
          </p:nvSpPr>
          <p:spPr>
            <a:xfrm>
              <a:off x="595347" y="704"/>
              <a:ext cx="212062" cy="43616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373" name="nostalgebraist, chinchilla's wild implications"/>
          <p:cNvSpPr txBox="1"/>
          <p:nvPr/>
        </p:nvSpPr>
        <p:spPr>
          <a:xfrm>
            <a:off x="19697729" y="13032001"/>
            <a:ext cx="449220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nostalgebraist, </a:t>
            </a:r>
            <a:r>
              <a:rPr u="sng">
                <a:hlinkClick r:id="rId3" invalidUrl="" action="" tgtFrame="" tooltip="" history="1" highlightClick="0" endSnd="0"/>
              </a:rPr>
              <a:t>chinchilla's wild implications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5" grpId="4"/>
      <p:bldP build="whole" bldLvl="1" animBg="1" rev="0" advAuto="0" spid="364" grpId="1"/>
      <p:bldP build="whole" bldLvl="1" animBg="1" rev="0" advAuto="0" spid="369" grpId="2"/>
      <p:bldP build="whole" bldLvl="1" animBg="1" rev="0" advAuto="0" spid="366" grpId="3"/>
      <p:bldP build="whole" bldLvl="1" animBg="1" rev="0" advAuto="0" spid="372" grpId="5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Data</a:t>
            </a:r>
          </a:p>
        </p:txBody>
      </p:sp>
      <p:graphicFrame>
        <p:nvGraphicFramePr>
          <p:cNvPr id="376" name="~3.2T tokens"/>
          <p:cNvGraphicFramePr/>
          <p:nvPr/>
        </p:nvGraphicFramePr>
        <p:xfrm>
          <a:off x="2485895" y="-1946405"/>
          <a:ext cx="19386810" cy="1938681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377" name="nostalgebraist, chinchilla's wild implications"/>
          <p:cNvSpPr txBox="1"/>
          <p:nvPr/>
        </p:nvSpPr>
        <p:spPr>
          <a:xfrm>
            <a:off x="19697730" y="13032001"/>
            <a:ext cx="449220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nostalgebraist, </a:t>
            </a:r>
            <a:r>
              <a:rPr u="sng">
                <a:hlinkClick r:id="rId3" invalidUrl="" action="" tgtFrame="" tooltip="" history="1" highlightClick="0" endSnd="0"/>
              </a:rPr>
              <a:t>chinchilla's wild implications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Why solving languag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Why solving language?</a:t>
            </a:r>
          </a:p>
        </p:txBody>
      </p:sp>
      <p:sp>
        <p:nvSpPr>
          <p:cNvPr id="132" name="“The limits of my language mean the limits of my world.”"/>
          <p:cNvSpPr txBox="1"/>
          <p:nvPr/>
        </p:nvSpPr>
        <p:spPr>
          <a:xfrm>
            <a:off x="1689099" y="6467938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“The limits of my language mean the limits of my world.”</a:t>
            </a:r>
          </a:p>
        </p:txBody>
      </p:sp>
      <p:sp>
        <p:nvSpPr>
          <p:cNvPr id="133" name="Ludwig Wittgenstein"/>
          <p:cNvSpPr txBox="1"/>
          <p:nvPr/>
        </p:nvSpPr>
        <p:spPr>
          <a:xfrm>
            <a:off x="1689100" y="7711175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4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Ludwig Wittgenstein</a:t>
            </a:r>
          </a:p>
        </p:txBody>
      </p:sp>
      <p:sp>
        <p:nvSpPr>
          <p:cNvPr id="134" name="*"/>
          <p:cNvSpPr txBox="1"/>
          <p:nvPr/>
        </p:nvSpPr>
        <p:spPr>
          <a:xfrm>
            <a:off x="22272226" y="6511924"/>
            <a:ext cx="393701" cy="94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135" name="* there’s a lot going on here as he was a somehow controversial fellow; assume we treat his words out of context"/>
          <p:cNvSpPr txBox="1"/>
          <p:nvPr/>
        </p:nvSpPr>
        <p:spPr>
          <a:xfrm>
            <a:off x="7204881" y="12836231"/>
            <a:ext cx="16733204" cy="530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latin typeface="Graphik"/>
                <a:ea typeface="Graphik"/>
                <a:cs typeface="Graphik"/>
                <a:sym typeface="Graphik"/>
              </a:defRPr>
            </a:pPr>
            <a:r>
              <a:t>* </a:t>
            </a:r>
            <a:r>
              <a:rPr b="0"/>
              <a:t>there’s a lot going on here as he was a somehow controversial fellow; assume we treat his words out of context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3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6" dur="1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2" grpId="1"/>
      <p:bldP build="whole" bldLvl="1" animBg="1" rev="0" advAuto="0" spid="133" grpId="2"/>
      <p:bldP build="whole" bldLvl="1" animBg="1" rev="0" advAuto="0" spid="135" grpId="3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Fu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Future </a:t>
            </a:r>
          </a:p>
        </p:txBody>
      </p:sp>
      <p:sp>
        <p:nvSpPr>
          <p:cNvPr id="380" name="relating multiple texts to each other"/>
          <p:cNvSpPr txBox="1"/>
          <p:nvPr/>
        </p:nvSpPr>
        <p:spPr>
          <a:xfrm>
            <a:off x="8950070" y="4649804"/>
            <a:ext cx="6483859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relating multiple texts to each other</a:t>
            </a:r>
          </a:p>
        </p:txBody>
      </p:sp>
      <p:sp>
        <p:nvSpPr>
          <p:cNvPr id="381" name="numbers and math"/>
          <p:cNvSpPr txBox="1"/>
          <p:nvPr/>
        </p:nvSpPr>
        <p:spPr>
          <a:xfrm>
            <a:off x="10449687" y="6120387"/>
            <a:ext cx="3484627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numbers and math</a:t>
            </a:r>
          </a:p>
        </p:txBody>
      </p:sp>
      <p:sp>
        <p:nvSpPr>
          <p:cNvPr id="382" name="a notion of time"/>
          <p:cNvSpPr txBox="1"/>
          <p:nvPr/>
        </p:nvSpPr>
        <p:spPr>
          <a:xfrm>
            <a:off x="10727626" y="7590971"/>
            <a:ext cx="2928748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 notion of time</a:t>
            </a:r>
          </a:p>
        </p:txBody>
      </p:sp>
      <p:sp>
        <p:nvSpPr>
          <p:cNvPr id="383" name="rare events"/>
          <p:cNvSpPr txBox="1"/>
          <p:nvPr/>
        </p:nvSpPr>
        <p:spPr>
          <a:xfrm>
            <a:off x="11146536" y="9061555"/>
            <a:ext cx="2090929" cy="60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rare events</a:t>
            </a:r>
          </a:p>
        </p:txBody>
      </p:sp>
      <p:sp>
        <p:nvSpPr>
          <p:cNvPr id="384" name="data hunger"/>
          <p:cNvSpPr txBox="1"/>
          <p:nvPr/>
        </p:nvSpPr>
        <p:spPr>
          <a:xfrm>
            <a:off x="11050333" y="10532138"/>
            <a:ext cx="2283334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data hunger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2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2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2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1" grpId="2"/>
      <p:bldP build="whole" bldLvl="1" animBg="1" rev="0" advAuto="0" spid="380" grpId="1"/>
      <p:bldP build="whole" bldLvl="1" animBg="1" rev="0" advAuto="0" spid="383" grpId="4"/>
      <p:bldP build="whole" bldLvl="1" animBg="1" rev="0" advAuto="0" spid="384" grpId="5"/>
      <p:bldP build="whole" bldLvl="1" animBg="1" rev="0" advAuto="0" spid="382" grpId="3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hanks for your"/>
          <p:cNvSpPr txBox="1"/>
          <p:nvPr>
            <p:ph type="title"/>
          </p:nvPr>
        </p:nvSpPr>
        <p:spPr>
          <a:xfrm>
            <a:off x="1778000" y="2349500"/>
            <a:ext cx="20828000" cy="2209800"/>
          </a:xfrm>
          <a:prstGeom prst="rect">
            <a:avLst/>
          </a:prstGeom>
        </p:spPr>
        <p:txBody>
          <a:bodyPr anchor="b"/>
          <a:lstStyle>
            <a:lvl1pPr>
              <a:defRPr sz="10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Thanks for your</a:t>
            </a:r>
          </a:p>
        </p:txBody>
      </p:sp>
      <p:pic>
        <p:nvPicPr>
          <p:cNvPr id="38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48400" y="5575300"/>
            <a:ext cx="11887200" cy="4305300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nnon’s Guessing Ga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Shannon’s Guessing Game</a:t>
            </a:r>
          </a:p>
        </p:txBody>
      </p:sp>
      <p:sp>
        <p:nvSpPr>
          <p:cNvPr id="138" name="Prediction and Entropy of Printed English, 1951"/>
          <p:cNvSpPr txBox="1"/>
          <p:nvPr/>
        </p:nvSpPr>
        <p:spPr>
          <a:xfrm>
            <a:off x="1689099" y="1764327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3500">
                <a:latin typeface="Graphik"/>
                <a:ea typeface="Graphik"/>
                <a:cs typeface="Graphik"/>
                <a:sym typeface="Graphik"/>
              </a:defRPr>
            </a:pPr>
            <a:r>
              <a:t>Prediction and Entropy of Printed English, </a:t>
            </a:r>
            <a:r>
              <a:rPr b="1"/>
              <a:t>1951</a:t>
            </a:r>
          </a:p>
        </p:txBody>
      </p:sp>
      <p:sp>
        <p:nvSpPr>
          <p:cNvPr id="139" name="RATHER DRAMATICALLY THE OTHER DAY"/>
          <p:cNvSpPr txBox="1"/>
          <p:nvPr/>
        </p:nvSpPr>
        <p:spPr>
          <a:xfrm>
            <a:off x="1689100" y="6337029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ts val="9800"/>
              </a:lnSpc>
              <a:defRPr b="0" spc="1250" sz="50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RATHER DRAMATICALLY THE OTHER DAY</a:t>
            </a:r>
          </a:p>
        </p:txBody>
      </p:sp>
      <p:sp>
        <p:nvSpPr>
          <p:cNvPr id="140" name="–––HER––––MATICAL–––T–––OTH––––AY"/>
          <p:cNvSpPr txBox="1"/>
          <p:nvPr/>
        </p:nvSpPr>
        <p:spPr>
          <a:xfrm>
            <a:off x="2331497" y="6337029"/>
            <a:ext cx="19721006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ts val="9800"/>
              </a:lnSpc>
              <a:defRPr b="0" spc="1250" sz="50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–––HER––––MATICAL–––T–––OTH––––AY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6" dur="2000" fill="hold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1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9" grpId="4"/>
      <p:bldP build="whole" bldLvl="1" animBg="1" rev="0" advAuto="0" spid="138" grpId="1"/>
      <p:bldP build="whole" bldLvl="1" animBg="1" rev="0" advAuto="0" spid="140" grpId="2"/>
      <p:bldP build="whole" bldLvl="1" animBg="1" rev="0" advAuto="0" spid="140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dundan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Redundancy</a:t>
            </a:r>
          </a:p>
        </p:txBody>
      </p:sp>
      <p:sp>
        <p:nvSpPr>
          <p:cNvPr id="143" name="Aoccdrnig to rscheearch at Cmabirgde Uinervtisy, it deosn’t mttaer in waht oredr the ltteers in a wrod are, the olny iprmoetnt tihng is taht the frist and lsat ltteer be at the rghit pclae. The rset can be a ttoal mses and you can sitll raed it wouthit p"/>
          <p:cNvSpPr txBox="1"/>
          <p:nvPr/>
        </p:nvSpPr>
        <p:spPr>
          <a:xfrm>
            <a:off x="1689100" y="3745362"/>
            <a:ext cx="21005801" cy="8673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just" defTabSz="676909">
              <a:lnSpc>
                <a:spcPts val="8000"/>
              </a:lnSpc>
              <a:defRPr b="0" spc="1025" sz="41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Aoccdrnig to rscheearch at Cmabirgde Uinervtisy, it deosn’t mttaer in waht oredr the ltteers in a wrod are, the olny iprmoetnt tihng is taht the frist and lsat ltteer be at the rghit pclae. The rset can be a ttoal mses and you can sitll raed it wouthit porbelm. Tihs is bcuseae the huamn mnid deos not raed ervey lteter by istlef, but the wrod as a wlohe. Amzanig huh?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Data-to-Information Rat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Data-to-Information Ratio</a:t>
            </a:r>
          </a:p>
        </p:txBody>
      </p:sp>
      <p:sp>
        <p:nvSpPr>
          <p:cNvPr id="146" name="Rules exist, but they get drowned by noise!"/>
          <p:cNvSpPr txBox="1"/>
          <p:nvPr/>
        </p:nvSpPr>
        <p:spPr>
          <a:xfrm>
            <a:off x="1689100" y="5714999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Rules exist, but they get drowned by noise!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t’s all 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It’s all statistics</a:t>
            </a:r>
          </a:p>
        </p:txBody>
      </p:sp>
      <p:sp>
        <p:nvSpPr>
          <p:cNvPr id="149" name="(but not clever statistics)"/>
          <p:cNvSpPr txBox="1"/>
          <p:nvPr/>
        </p:nvSpPr>
        <p:spPr>
          <a:xfrm>
            <a:off x="1689100" y="1692698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4500">
                <a:latin typeface="Graphik"/>
                <a:ea typeface="Graphik"/>
                <a:cs typeface="Graphik"/>
                <a:sym typeface="Graphik"/>
              </a:defRPr>
            </a:pPr>
            <a:r>
              <a:t>(but not </a:t>
            </a:r>
            <a:r>
              <a:rPr b="1"/>
              <a:t>clever</a:t>
            </a:r>
            <a:r>
              <a:t> statistics)</a:t>
            </a:r>
          </a:p>
        </p:txBody>
      </p:sp>
      <p:sp>
        <p:nvSpPr>
          <p:cNvPr id="150" name="“With four parameters I can fit an elephant, and with five I can make him wiggle his trunk.”"/>
          <p:cNvSpPr txBox="1"/>
          <p:nvPr/>
        </p:nvSpPr>
        <p:spPr>
          <a:xfrm>
            <a:off x="1689100" y="5714999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“With four parameters I can fit an elephant, and with five I can make him wiggle his trunk.”</a:t>
            </a:r>
          </a:p>
        </p:txBody>
      </p:sp>
      <p:sp>
        <p:nvSpPr>
          <p:cNvPr id="151" name="John von Neumann"/>
          <p:cNvSpPr txBox="1"/>
          <p:nvPr/>
        </p:nvSpPr>
        <p:spPr>
          <a:xfrm>
            <a:off x="1689099" y="7323900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4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John von Neumann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0" grpId="2"/>
      <p:bldP build="whole" bldLvl="1" animBg="1" rev="0" advAuto="0" spid="151" grpId="3"/>
      <p:bldP build="whole" bldLvl="1" animBg="1" rev="0" advAuto="0" spid="14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It’s all 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It’s all statistics</a:t>
            </a:r>
          </a:p>
        </p:txBody>
      </p:sp>
      <p:sp>
        <p:nvSpPr>
          <p:cNvPr id="154" name="(but not clever statistics)"/>
          <p:cNvSpPr txBox="1"/>
          <p:nvPr/>
        </p:nvSpPr>
        <p:spPr>
          <a:xfrm>
            <a:off x="1689100" y="1692698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4500">
                <a:latin typeface="Graphik"/>
                <a:ea typeface="Graphik"/>
                <a:cs typeface="Graphik"/>
                <a:sym typeface="Graphik"/>
              </a:defRPr>
            </a:pPr>
            <a:r>
              <a:t>(but not </a:t>
            </a:r>
            <a:r>
              <a:rPr b="1"/>
              <a:t>clever</a:t>
            </a:r>
            <a:r>
              <a:t> statistics)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7952" y="3236585"/>
            <a:ext cx="6457865" cy="902083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he Book of Why, Judea Pearl"/>
          <p:cNvSpPr txBox="1"/>
          <p:nvPr/>
        </p:nvSpPr>
        <p:spPr>
          <a:xfrm>
            <a:off x="2046973" y="11654129"/>
            <a:ext cx="8419823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2500">
                <a:latin typeface="Graphik"/>
                <a:ea typeface="Graphik"/>
                <a:cs typeface="Graphik"/>
                <a:sym typeface="Graphik"/>
              </a:defRPr>
            </a:pPr>
            <a:r>
              <a:t>The Book of </a:t>
            </a:r>
            <a:r>
              <a:rPr b="1"/>
              <a:t>Why</a:t>
            </a:r>
            <a:r>
              <a:t>, Judea Pearl</a:t>
            </a:r>
          </a:p>
        </p:txBody>
      </p:sp>
      <p:sp>
        <p:nvSpPr>
          <p:cNvPr id="157" name="The causes of data don’t lie in the data."/>
          <p:cNvSpPr txBox="1"/>
          <p:nvPr/>
        </p:nvSpPr>
        <p:spPr>
          <a:xfrm>
            <a:off x="5761419" y="6603999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4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The causes of data don’t lie in the data.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2"/>
      <p:bldP build="whole" bldLvl="1" animBg="1" rev="0" advAuto="0" spid="157" grpId="1"/>
      <p:bldP build="whole" bldLvl="1" animBg="1" rev="0" advAuto="0" spid="156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Interlu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Interlude</a:t>
            </a:r>
          </a:p>
        </p:txBody>
      </p:sp>
      <p:sp>
        <p:nvSpPr>
          <p:cNvPr id="160" name="“You cannot answer a question that you cannot ask, and you cannot ask a question that you have no words for.”"/>
          <p:cNvSpPr txBox="1"/>
          <p:nvPr/>
        </p:nvSpPr>
        <p:spPr>
          <a:xfrm>
            <a:off x="1689099" y="3283851"/>
            <a:ext cx="21005801" cy="892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“You cannot answer a question that you cannot ask, and you cannot ask a question that you have no words for.”</a:t>
            </a:r>
          </a:p>
        </p:txBody>
      </p:sp>
      <p:sp>
        <p:nvSpPr>
          <p:cNvPr id="161" name="Judea Pearl"/>
          <p:cNvSpPr txBox="1"/>
          <p:nvPr/>
        </p:nvSpPr>
        <p:spPr>
          <a:xfrm>
            <a:off x="1689100" y="8247682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45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Judea Pearl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" grpId="1"/>
      <p:bldP build="whole" bldLvl="1" animBg="1" rev="0" advAuto="0" spid="161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